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 id="2147483648" r:id="rId2"/>
    <p:sldMasterId id="2147483656" r:id="rId3"/>
  </p:sldMasterIdLst>
  <p:notesMasterIdLst>
    <p:notesMasterId r:id="rId38"/>
  </p:notesMasterIdLst>
  <p:sldIdLst>
    <p:sldId id="259" r:id="rId4"/>
    <p:sldId id="284" r:id="rId5"/>
    <p:sldId id="262" r:id="rId6"/>
    <p:sldId id="287" r:id="rId7"/>
    <p:sldId id="286" r:id="rId8"/>
    <p:sldId id="279" r:id="rId9"/>
    <p:sldId id="280" r:id="rId10"/>
    <p:sldId id="281" r:id="rId11"/>
    <p:sldId id="282" r:id="rId12"/>
    <p:sldId id="283" r:id="rId13"/>
    <p:sldId id="298" r:id="rId14"/>
    <p:sldId id="296" r:id="rId15"/>
    <p:sldId id="295" r:id="rId16"/>
    <p:sldId id="273" r:id="rId17"/>
    <p:sldId id="299" r:id="rId18"/>
    <p:sldId id="304" r:id="rId19"/>
    <p:sldId id="303" r:id="rId20"/>
    <p:sldId id="305" r:id="rId21"/>
    <p:sldId id="276" r:id="rId22"/>
    <p:sldId id="307" r:id="rId23"/>
    <p:sldId id="263" r:id="rId24"/>
    <p:sldId id="309" r:id="rId25"/>
    <p:sldId id="310" r:id="rId26"/>
    <p:sldId id="315" r:id="rId27"/>
    <p:sldId id="314" r:id="rId28"/>
    <p:sldId id="313" r:id="rId29"/>
    <p:sldId id="278" r:id="rId30"/>
    <p:sldId id="312" r:id="rId31"/>
    <p:sldId id="306" r:id="rId32"/>
    <p:sldId id="316" r:id="rId33"/>
    <p:sldId id="317" r:id="rId34"/>
    <p:sldId id="318" r:id="rId35"/>
    <p:sldId id="322" r:id="rId36"/>
    <p:sldId id="323" r:id="rId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B4BE"/>
    <a:srgbClr val="0095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85714" autoAdjust="0"/>
  </p:normalViewPr>
  <p:slideViewPr>
    <p:cSldViewPr snapToGrid="0">
      <p:cViewPr varScale="1">
        <p:scale>
          <a:sx n="74" d="100"/>
          <a:sy n="74" d="100"/>
        </p:scale>
        <p:origin x="984" y="77"/>
      </p:cViewPr>
      <p:guideLst/>
    </p:cSldViewPr>
  </p:slideViewPr>
  <p:notesTextViewPr>
    <p:cViewPr>
      <p:scale>
        <a:sx n="3" d="2"/>
        <a:sy n="3" d="2"/>
      </p:scale>
      <p:origin x="0" y="0"/>
    </p:cViewPr>
  </p:notesTextViewPr>
  <p:sorterViewPr>
    <p:cViewPr>
      <p:scale>
        <a:sx n="100" d="100"/>
        <a:sy n="100" d="100"/>
      </p:scale>
      <p:origin x="0" y="-5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C0498-EC58-4D94-A8E2-4AB7183BE72E}" type="datetimeFigureOut">
              <a:rPr lang="it-IT" smtClean="0"/>
              <a:t>04/06/2020</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EC0BC-6C4D-4DB8-BF40-4B66860AC0FE}" type="slidenum">
              <a:rPr lang="it-IT" smtClean="0"/>
              <a:t>‹#›</a:t>
            </a:fld>
            <a:endParaRPr lang="it-IT"/>
          </a:p>
        </p:txBody>
      </p:sp>
    </p:spTree>
    <p:extLst>
      <p:ext uri="{BB962C8B-B14F-4D97-AF65-F5344CB8AC3E}">
        <p14:creationId xmlns:p14="http://schemas.microsoft.com/office/powerpoint/2010/main" val="763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1</a:t>
            </a:fld>
            <a:endParaRPr lang="it-IT"/>
          </a:p>
        </p:txBody>
      </p:sp>
    </p:spTree>
    <p:extLst>
      <p:ext uri="{BB962C8B-B14F-4D97-AF65-F5344CB8AC3E}">
        <p14:creationId xmlns:p14="http://schemas.microsoft.com/office/powerpoint/2010/main" val="35171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10</a:t>
            </a:fld>
            <a:endParaRPr lang="it-IT"/>
          </a:p>
        </p:txBody>
      </p:sp>
    </p:spTree>
    <p:extLst>
      <p:ext uri="{BB962C8B-B14F-4D97-AF65-F5344CB8AC3E}">
        <p14:creationId xmlns:p14="http://schemas.microsoft.com/office/powerpoint/2010/main" val="1744990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11</a:t>
            </a:fld>
            <a:endParaRPr lang="it-IT"/>
          </a:p>
        </p:txBody>
      </p:sp>
    </p:spTree>
    <p:extLst>
      <p:ext uri="{BB962C8B-B14F-4D97-AF65-F5344CB8AC3E}">
        <p14:creationId xmlns:p14="http://schemas.microsoft.com/office/powerpoint/2010/main" val="523090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49</a:t>
            </a:r>
          </a:p>
        </p:txBody>
      </p:sp>
      <p:sp>
        <p:nvSpPr>
          <p:cNvPr id="4" name="Slide Number Placeholder 3"/>
          <p:cNvSpPr>
            <a:spLocks noGrp="1"/>
          </p:cNvSpPr>
          <p:nvPr>
            <p:ph type="sldNum" sz="quarter" idx="5"/>
          </p:nvPr>
        </p:nvSpPr>
        <p:spPr/>
        <p:txBody>
          <a:bodyPr/>
          <a:lstStyle/>
          <a:p>
            <a:fld id="{792EC0BC-6C4D-4DB8-BF40-4B66860AC0FE}" type="slidenum">
              <a:rPr lang="it-IT" smtClean="0"/>
              <a:t>12</a:t>
            </a:fld>
            <a:endParaRPr lang="it-IT"/>
          </a:p>
        </p:txBody>
      </p:sp>
    </p:spTree>
    <p:extLst>
      <p:ext uri="{BB962C8B-B14F-4D97-AF65-F5344CB8AC3E}">
        <p14:creationId xmlns:p14="http://schemas.microsoft.com/office/powerpoint/2010/main" val="1412612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25</a:t>
            </a:r>
          </a:p>
        </p:txBody>
      </p:sp>
      <p:sp>
        <p:nvSpPr>
          <p:cNvPr id="4" name="Slide Number Placeholder 3"/>
          <p:cNvSpPr>
            <a:spLocks noGrp="1"/>
          </p:cNvSpPr>
          <p:nvPr>
            <p:ph type="sldNum" sz="quarter" idx="5"/>
          </p:nvPr>
        </p:nvSpPr>
        <p:spPr/>
        <p:txBody>
          <a:bodyPr/>
          <a:lstStyle/>
          <a:p>
            <a:fld id="{792EC0BC-6C4D-4DB8-BF40-4B66860AC0FE}" type="slidenum">
              <a:rPr lang="it-IT" smtClean="0"/>
              <a:t>13</a:t>
            </a:fld>
            <a:endParaRPr lang="it-IT"/>
          </a:p>
        </p:txBody>
      </p:sp>
    </p:spTree>
    <p:extLst>
      <p:ext uri="{BB962C8B-B14F-4D97-AF65-F5344CB8AC3E}">
        <p14:creationId xmlns:p14="http://schemas.microsoft.com/office/powerpoint/2010/main" val="2707745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14</a:t>
            </a:fld>
            <a:endParaRPr lang="it-IT"/>
          </a:p>
        </p:txBody>
      </p:sp>
    </p:spTree>
    <p:extLst>
      <p:ext uri="{BB962C8B-B14F-4D97-AF65-F5344CB8AC3E}">
        <p14:creationId xmlns:p14="http://schemas.microsoft.com/office/powerpoint/2010/main" val="1180780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15</a:t>
            </a:fld>
            <a:endParaRPr lang="it-IT"/>
          </a:p>
        </p:txBody>
      </p:sp>
    </p:spTree>
    <p:extLst>
      <p:ext uri="{BB962C8B-B14F-4D97-AF65-F5344CB8AC3E}">
        <p14:creationId xmlns:p14="http://schemas.microsoft.com/office/powerpoint/2010/main" val="1968359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16</a:t>
            </a:fld>
            <a:endParaRPr lang="it-IT"/>
          </a:p>
        </p:txBody>
      </p:sp>
    </p:spTree>
    <p:extLst>
      <p:ext uri="{BB962C8B-B14F-4D97-AF65-F5344CB8AC3E}">
        <p14:creationId xmlns:p14="http://schemas.microsoft.com/office/powerpoint/2010/main" val="204841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17</a:t>
            </a:fld>
            <a:endParaRPr lang="it-IT"/>
          </a:p>
        </p:txBody>
      </p:sp>
    </p:spTree>
    <p:extLst>
      <p:ext uri="{BB962C8B-B14F-4D97-AF65-F5344CB8AC3E}">
        <p14:creationId xmlns:p14="http://schemas.microsoft.com/office/powerpoint/2010/main" val="1032120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19</a:t>
            </a:fld>
            <a:endParaRPr lang="it-IT"/>
          </a:p>
        </p:txBody>
      </p:sp>
    </p:spTree>
    <p:extLst>
      <p:ext uri="{BB962C8B-B14F-4D97-AF65-F5344CB8AC3E}">
        <p14:creationId xmlns:p14="http://schemas.microsoft.com/office/powerpoint/2010/main" val="971938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20</a:t>
            </a:fld>
            <a:endParaRPr lang="it-IT"/>
          </a:p>
        </p:txBody>
      </p:sp>
    </p:spTree>
    <p:extLst>
      <p:ext uri="{BB962C8B-B14F-4D97-AF65-F5344CB8AC3E}">
        <p14:creationId xmlns:p14="http://schemas.microsoft.com/office/powerpoint/2010/main" val="2780638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a:t>
            </a:fld>
            <a:endParaRPr lang="it-IT"/>
          </a:p>
        </p:txBody>
      </p:sp>
    </p:spTree>
    <p:extLst>
      <p:ext uri="{BB962C8B-B14F-4D97-AF65-F5344CB8AC3E}">
        <p14:creationId xmlns:p14="http://schemas.microsoft.com/office/powerpoint/2010/main" val="4281438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21</a:t>
            </a:fld>
            <a:endParaRPr lang="it-IT"/>
          </a:p>
        </p:txBody>
      </p:sp>
    </p:spTree>
    <p:extLst>
      <p:ext uri="{BB962C8B-B14F-4D97-AF65-F5344CB8AC3E}">
        <p14:creationId xmlns:p14="http://schemas.microsoft.com/office/powerpoint/2010/main" val="2094903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22</a:t>
            </a:fld>
            <a:endParaRPr lang="it-IT"/>
          </a:p>
        </p:txBody>
      </p:sp>
    </p:spTree>
    <p:extLst>
      <p:ext uri="{BB962C8B-B14F-4D97-AF65-F5344CB8AC3E}">
        <p14:creationId xmlns:p14="http://schemas.microsoft.com/office/powerpoint/2010/main" val="3239882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MlLib</a:t>
            </a:r>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23</a:t>
            </a:fld>
            <a:endParaRPr lang="it-IT"/>
          </a:p>
        </p:txBody>
      </p:sp>
    </p:spTree>
    <p:extLst>
      <p:ext uri="{BB962C8B-B14F-4D97-AF65-F5344CB8AC3E}">
        <p14:creationId xmlns:p14="http://schemas.microsoft.com/office/powerpoint/2010/main" val="1386625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24</a:t>
            </a:fld>
            <a:endParaRPr lang="it-IT"/>
          </a:p>
        </p:txBody>
      </p:sp>
    </p:spTree>
    <p:extLst>
      <p:ext uri="{BB962C8B-B14F-4D97-AF65-F5344CB8AC3E}">
        <p14:creationId xmlns:p14="http://schemas.microsoft.com/office/powerpoint/2010/main" val="4064098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25</a:t>
            </a:fld>
            <a:endParaRPr lang="it-IT"/>
          </a:p>
        </p:txBody>
      </p:sp>
    </p:spTree>
    <p:extLst>
      <p:ext uri="{BB962C8B-B14F-4D97-AF65-F5344CB8AC3E}">
        <p14:creationId xmlns:p14="http://schemas.microsoft.com/office/powerpoint/2010/main" val="1068326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26</a:t>
            </a:fld>
            <a:endParaRPr lang="it-IT"/>
          </a:p>
        </p:txBody>
      </p:sp>
    </p:spTree>
    <p:extLst>
      <p:ext uri="{BB962C8B-B14F-4D97-AF65-F5344CB8AC3E}">
        <p14:creationId xmlns:p14="http://schemas.microsoft.com/office/powerpoint/2010/main" val="1837185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27</a:t>
            </a:fld>
            <a:endParaRPr lang="it-IT"/>
          </a:p>
        </p:txBody>
      </p:sp>
    </p:spTree>
    <p:extLst>
      <p:ext uri="{BB962C8B-B14F-4D97-AF65-F5344CB8AC3E}">
        <p14:creationId xmlns:p14="http://schemas.microsoft.com/office/powerpoint/2010/main" val="1197686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28</a:t>
            </a:fld>
            <a:endParaRPr lang="it-IT"/>
          </a:p>
        </p:txBody>
      </p:sp>
    </p:spTree>
    <p:extLst>
      <p:ext uri="{BB962C8B-B14F-4D97-AF65-F5344CB8AC3E}">
        <p14:creationId xmlns:p14="http://schemas.microsoft.com/office/powerpoint/2010/main" val="461749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29</a:t>
            </a:fld>
            <a:endParaRPr lang="it-IT"/>
          </a:p>
        </p:txBody>
      </p:sp>
    </p:spTree>
    <p:extLst>
      <p:ext uri="{BB962C8B-B14F-4D97-AF65-F5344CB8AC3E}">
        <p14:creationId xmlns:p14="http://schemas.microsoft.com/office/powerpoint/2010/main" val="1628894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30</a:t>
            </a:fld>
            <a:endParaRPr lang="it-IT"/>
          </a:p>
        </p:txBody>
      </p:sp>
    </p:spTree>
    <p:extLst>
      <p:ext uri="{BB962C8B-B14F-4D97-AF65-F5344CB8AC3E}">
        <p14:creationId xmlns:p14="http://schemas.microsoft.com/office/powerpoint/2010/main" val="1211600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Predictive Adaptive Cruise Control </a:t>
            </a:r>
          </a:p>
          <a:p>
            <a:r>
              <a:rPr lang="en-GB" sz="1200" kern="1200" dirty="0">
                <a:solidFill>
                  <a:schemeClr val="tx1"/>
                </a:solidFill>
                <a:effectLst/>
                <a:latin typeface="+mn-lt"/>
                <a:ea typeface="+mn-ea"/>
                <a:cs typeface="+mn-cs"/>
              </a:rPr>
              <a:t>Smart gear switch</a:t>
            </a:r>
          </a:p>
          <a:p>
            <a:r>
              <a:rPr lang="en-GB" sz="1200" kern="1200" dirty="0">
                <a:solidFill>
                  <a:schemeClr val="tx1"/>
                </a:solidFill>
                <a:effectLst/>
                <a:latin typeface="+mn-lt"/>
                <a:ea typeface="+mn-ea"/>
                <a:cs typeface="+mn-cs"/>
              </a:rPr>
              <a:t>accelerator suppression function</a:t>
            </a:r>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3</a:t>
            </a:fld>
            <a:endParaRPr lang="it-IT"/>
          </a:p>
        </p:txBody>
      </p:sp>
    </p:spTree>
    <p:extLst>
      <p:ext uri="{BB962C8B-B14F-4D97-AF65-F5344CB8AC3E}">
        <p14:creationId xmlns:p14="http://schemas.microsoft.com/office/powerpoint/2010/main" val="3083391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31</a:t>
            </a:fld>
            <a:endParaRPr lang="it-IT"/>
          </a:p>
        </p:txBody>
      </p:sp>
    </p:spTree>
    <p:extLst>
      <p:ext uri="{BB962C8B-B14F-4D97-AF65-F5344CB8AC3E}">
        <p14:creationId xmlns:p14="http://schemas.microsoft.com/office/powerpoint/2010/main" val="988415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32</a:t>
            </a:fld>
            <a:endParaRPr lang="it-IT"/>
          </a:p>
        </p:txBody>
      </p:sp>
    </p:spTree>
    <p:extLst>
      <p:ext uri="{BB962C8B-B14F-4D97-AF65-F5344CB8AC3E}">
        <p14:creationId xmlns:p14="http://schemas.microsoft.com/office/powerpoint/2010/main" val="3498775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33</a:t>
            </a:fld>
            <a:endParaRPr lang="it-IT"/>
          </a:p>
        </p:txBody>
      </p:sp>
    </p:spTree>
    <p:extLst>
      <p:ext uri="{BB962C8B-B14F-4D97-AF65-F5344CB8AC3E}">
        <p14:creationId xmlns:p14="http://schemas.microsoft.com/office/powerpoint/2010/main" val="1636242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34</a:t>
            </a:fld>
            <a:endParaRPr lang="it-IT"/>
          </a:p>
        </p:txBody>
      </p:sp>
    </p:spTree>
    <p:extLst>
      <p:ext uri="{BB962C8B-B14F-4D97-AF65-F5344CB8AC3E}">
        <p14:creationId xmlns:p14="http://schemas.microsoft.com/office/powerpoint/2010/main" val="680985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4</a:t>
            </a:fld>
            <a:endParaRPr lang="it-IT"/>
          </a:p>
        </p:txBody>
      </p:sp>
    </p:spTree>
    <p:extLst>
      <p:ext uri="{BB962C8B-B14F-4D97-AF65-F5344CB8AC3E}">
        <p14:creationId xmlns:p14="http://schemas.microsoft.com/office/powerpoint/2010/main" val="3868760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5</a:t>
            </a:fld>
            <a:endParaRPr lang="it-IT"/>
          </a:p>
        </p:txBody>
      </p:sp>
    </p:spTree>
    <p:extLst>
      <p:ext uri="{BB962C8B-B14F-4D97-AF65-F5344CB8AC3E}">
        <p14:creationId xmlns:p14="http://schemas.microsoft.com/office/powerpoint/2010/main" val="178672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6</a:t>
            </a:fld>
            <a:endParaRPr lang="it-IT"/>
          </a:p>
        </p:txBody>
      </p:sp>
    </p:spTree>
    <p:extLst>
      <p:ext uri="{BB962C8B-B14F-4D97-AF65-F5344CB8AC3E}">
        <p14:creationId xmlns:p14="http://schemas.microsoft.com/office/powerpoint/2010/main" val="299553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7</a:t>
            </a:fld>
            <a:endParaRPr lang="it-IT"/>
          </a:p>
        </p:txBody>
      </p:sp>
    </p:spTree>
    <p:extLst>
      <p:ext uri="{BB962C8B-B14F-4D97-AF65-F5344CB8AC3E}">
        <p14:creationId xmlns:p14="http://schemas.microsoft.com/office/powerpoint/2010/main" val="284556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8</a:t>
            </a:fld>
            <a:endParaRPr lang="it-IT"/>
          </a:p>
        </p:txBody>
      </p:sp>
    </p:spTree>
    <p:extLst>
      <p:ext uri="{BB962C8B-B14F-4D97-AF65-F5344CB8AC3E}">
        <p14:creationId xmlns:p14="http://schemas.microsoft.com/office/powerpoint/2010/main" val="335206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EC0BC-6C4D-4DB8-BF40-4B66860AC0FE}" type="slidenum">
              <a:rPr lang="it-IT" smtClean="0"/>
              <a:t>9</a:t>
            </a:fld>
            <a:endParaRPr lang="it-IT"/>
          </a:p>
        </p:txBody>
      </p:sp>
    </p:spTree>
    <p:extLst>
      <p:ext uri="{BB962C8B-B14F-4D97-AF65-F5344CB8AC3E}">
        <p14:creationId xmlns:p14="http://schemas.microsoft.com/office/powerpoint/2010/main" val="668116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55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E102E3D-1247-48D1-A0EA-46D59C627BBE}"/>
              </a:ext>
            </a:extLst>
          </p:cNvPr>
          <p:cNvGrpSpPr/>
          <p:nvPr userDrawn="1"/>
        </p:nvGrpSpPr>
        <p:grpSpPr>
          <a:xfrm>
            <a:off x="8536438" y="123479"/>
            <a:ext cx="2901376" cy="611634"/>
            <a:chOff x="9217228" y="67930"/>
            <a:chExt cx="2901376" cy="611634"/>
          </a:xfrm>
        </p:grpSpPr>
        <p:pic>
          <p:nvPicPr>
            <p:cNvPr id="4" name="Picture 3" descr="A picture containing table, game, room, computer&#10;&#10;Description automatically generated">
              <a:extLst>
                <a:ext uri="{FF2B5EF4-FFF2-40B4-BE49-F238E27FC236}">
                  <a16:creationId xmlns:a16="http://schemas.microsoft.com/office/drawing/2014/main" id="{E24E0984-3F71-45B2-B5AB-70D707223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5" name="TextBox 4">
              <a:extLst>
                <a:ext uri="{FF2B5EF4-FFF2-40B4-BE49-F238E27FC236}">
                  <a16:creationId xmlns:a16="http://schemas.microsoft.com/office/drawing/2014/main" id="{184336AC-4630-4AE0-8049-F84FA1E3C9AB}"/>
                </a:ext>
              </a:extLst>
            </p:cNvPr>
            <p:cNvSpPr txBox="1"/>
            <p:nvPr/>
          </p:nvSpPr>
          <p:spPr>
            <a:xfrm>
              <a:off x="10182591" y="189081"/>
              <a:ext cx="970650" cy="369332"/>
            </a:xfrm>
            <a:prstGeom prst="rect">
              <a:avLst/>
            </a:prstGeom>
            <a:noFill/>
          </p:spPr>
          <p:txBody>
            <a:bodyPr wrap="none" rtlCol="0">
              <a:spAutoFit/>
            </a:bodyPr>
            <a:lstStyle/>
            <a:p>
              <a:r>
                <a:rPr lang="it-IT" dirty="0">
                  <a:solidFill>
                    <a:schemeClr val="bg1"/>
                  </a:solidFill>
                </a:rPr>
                <a:t>RESULTS</a:t>
              </a:r>
            </a:p>
          </p:txBody>
        </p:sp>
      </p:grpSp>
      <p:grpSp>
        <p:nvGrpSpPr>
          <p:cNvPr id="6" name="Group 5">
            <a:extLst>
              <a:ext uri="{FF2B5EF4-FFF2-40B4-BE49-F238E27FC236}">
                <a16:creationId xmlns:a16="http://schemas.microsoft.com/office/drawing/2014/main" id="{A34B9137-67F9-48B7-B1DA-550D4F5AA443}"/>
              </a:ext>
            </a:extLst>
          </p:cNvPr>
          <p:cNvGrpSpPr/>
          <p:nvPr userDrawn="1"/>
        </p:nvGrpSpPr>
        <p:grpSpPr>
          <a:xfrm>
            <a:off x="1032478" y="179096"/>
            <a:ext cx="2368800" cy="500400"/>
            <a:chOff x="474188" y="63656"/>
            <a:chExt cx="2901376" cy="611634"/>
          </a:xfrm>
        </p:grpSpPr>
        <p:pic>
          <p:nvPicPr>
            <p:cNvPr id="7" name="Picture 6" descr="A picture containing table, game, room, computer&#10;&#10;Description automatically generated">
              <a:extLst>
                <a:ext uri="{FF2B5EF4-FFF2-40B4-BE49-F238E27FC236}">
                  <a16:creationId xmlns:a16="http://schemas.microsoft.com/office/drawing/2014/main" id="{8CB5DC26-2F53-4C5E-AD0F-403EC3D60AE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8" name="TextBox 7">
              <a:extLst>
                <a:ext uri="{FF2B5EF4-FFF2-40B4-BE49-F238E27FC236}">
                  <a16:creationId xmlns:a16="http://schemas.microsoft.com/office/drawing/2014/main" id="{873788EE-6E62-4299-A2B3-0FB78488DA82}"/>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9" name="Group 8">
            <a:extLst>
              <a:ext uri="{FF2B5EF4-FFF2-40B4-BE49-F238E27FC236}">
                <a16:creationId xmlns:a16="http://schemas.microsoft.com/office/drawing/2014/main" id="{5E44014B-4B6A-43F4-A253-AA29F82EE6B0}"/>
              </a:ext>
            </a:extLst>
          </p:cNvPr>
          <p:cNvGrpSpPr/>
          <p:nvPr userDrawn="1"/>
        </p:nvGrpSpPr>
        <p:grpSpPr>
          <a:xfrm>
            <a:off x="3548363" y="180465"/>
            <a:ext cx="2367227" cy="499031"/>
            <a:chOff x="3385292" y="59382"/>
            <a:chExt cx="2901376" cy="611634"/>
          </a:xfrm>
        </p:grpSpPr>
        <p:pic>
          <p:nvPicPr>
            <p:cNvPr id="10" name="Picture 9" descr="A picture containing table, game, room, computer&#10;&#10;Description automatically generated">
              <a:extLst>
                <a:ext uri="{FF2B5EF4-FFF2-40B4-BE49-F238E27FC236}">
                  <a16:creationId xmlns:a16="http://schemas.microsoft.com/office/drawing/2014/main" id="{0B89AE34-82C1-4345-BEC8-1CA497C3650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1" name="TextBox 10">
              <a:extLst>
                <a:ext uri="{FF2B5EF4-FFF2-40B4-BE49-F238E27FC236}">
                  <a16:creationId xmlns:a16="http://schemas.microsoft.com/office/drawing/2014/main" id="{44F1F7EA-F2A9-4F1A-82C0-B326CFA8BC93}"/>
                </a:ext>
              </a:extLst>
            </p:cNvPr>
            <p:cNvSpPr txBox="1"/>
            <p:nvPr/>
          </p:nvSpPr>
          <p:spPr>
            <a:xfrm>
              <a:off x="3607684" y="175116"/>
              <a:ext cx="2326688" cy="377225"/>
            </a:xfrm>
            <a:prstGeom prst="rect">
              <a:avLst/>
            </a:prstGeom>
            <a:noFill/>
          </p:spPr>
          <p:txBody>
            <a:bodyPr wrap="none" rtlCol="0">
              <a:spAutoFit/>
            </a:bodyPr>
            <a:lstStyle/>
            <a:p>
              <a:r>
                <a:rPr lang="it-IT" sz="1400" dirty="0">
                  <a:solidFill>
                    <a:schemeClr val="bg1"/>
                  </a:solidFill>
                </a:rPr>
                <a:t>FEATURE ENGINEERING</a:t>
              </a:r>
            </a:p>
          </p:txBody>
        </p:sp>
      </p:grpSp>
      <p:grpSp>
        <p:nvGrpSpPr>
          <p:cNvPr id="12" name="Group 11">
            <a:extLst>
              <a:ext uri="{FF2B5EF4-FFF2-40B4-BE49-F238E27FC236}">
                <a16:creationId xmlns:a16="http://schemas.microsoft.com/office/drawing/2014/main" id="{7B7D3556-C31A-48EF-A5D3-EE3E4B373F88}"/>
              </a:ext>
            </a:extLst>
          </p:cNvPr>
          <p:cNvGrpSpPr/>
          <p:nvPr userDrawn="1"/>
        </p:nvGrpSpPr>
        <p:grpSpPr>
          <a:xfrm>
            <a:off x="6022126" y="179096"/>
            <a:ext cx="2368800" cy="500400"/>
            <a:chOff x="6306124" y="63656"/>
            <a:chExt cx="2901376" cy="611634"/>
          </a:xfrm>
        </p:grpSpPr>
        <p:pic>
          <p:nvPicPr>
            <p:cNvPr id="13" name="Picture 12" descr="A picture containing table, game, room, computer&#10;&#10;Description automatically generated">
              <a:extLst>
                <a:ext uri="{FF2B5EF4-FFF2-40B4-BE49-F238E27FC236}">
                  <a16:creationId xmlns:a16="http://schemas.microsoft.com/office/drawing/2014/main" id="{F688895D-5527-4F3F-B307-D4102BF7C6C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14" name="TextBox 13">
              <a:extLst>
                <a:ext uri="{FF2B5EF4-FFF2-40B4-BE49-F238E27FC236}">
                  <a16:creationId xmlns:a16="http://schemas.microsoft.com/office/drawing/2014/main" id="{FEE980EC-25B6-42BD-A075-474FC419A5AB}"/>
                </a:ext>
              </a:extLst>
            </p:cNvPr>
            <p:cNvSpPr txBox="1"/>
            <p:nvPr/>
          </p:nvSpPr>
          <p:spPr>
            <a:xfrm>
              <a:off x="6384627"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spTree>
    <p:extLst>
      <p:ext uri="{BB962C8B-B14F-4D97-AF65-F5344CB8AC3E}">
        <p14:creationId xmlns:p14="http://schemas.microsoft.com/office/powerpoint/2010/main" val="18744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135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21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45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close up of a crosswalk&#10;&#10;Description automatically generated">
            <a:extLst>
              <a:ext uri="{FF2B5EF4-FFF2-40B4-BE49-F238E27FC236}">
                <a16:creationId xmlns:a16="http://schemas.microsoft.com/office/drawing/2014/main" id="{566533F9-FAC9-4EC2-8D8A-894366E76C69}"/>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32619" y="4388398"/>
            <a:ext cx="11759381" cy="2469602"/>
          </a:xfrm>
          <a:prstGeom prst="rect">
            <a:avLst/>
          </a:prstGeom>
        </p:spPr>
      </p:pic>
      <p:sp>
        <p:nvSpPr>
          <p:cNvPr id="9" name="TextBox 8">
            <a:extLst>
              <a:ext uri="{FF2B5EF4-FFF2-40B4-BE49-F238E27FC236}">
                <a16:creationId xmlns:a16="http://schemas.microsoft.com/office/drawing/2014/main" id="{C0299518-30E2-4C10-8681-DA1B2956699E}"/>
              </a:ext>
            </a:extLst>
          </p:cNvPr>
          <p:cNvSpPr txBox="1"/>
          <p:nvPr userDrawn="1"/>
        </p:nvSpPr>
        <p:spPr>
          <a:xfrm>
            <a:off x="432619" y="829074"/>
            <a:ext cx="11759381" cy="523220"/>
          </a:xfrm>
          <a:prstGeom prst="rect">
            <a:avLst/>
          </a:prstGeom>
          <a:noFill/>
        </p:spPr>
        <p:txBody>
          <a:bodyPr wrap="square" rtlCol="0">
            <a:spAutoFit/>
          </a:bodyPr>
          <a:lstStyle/>
          <a:p>
            <a:pPr algn="ctr"/>
            <a:r>
              <a:rPr lang="it-IT" sz="2800" dirty="0"/>
              <a:t>The Workflow</a:t>
            </a:r>
          </a:p>
        </p:txBody>
      </p:sp>
    </p:spTree>
    <p:extLst>
      <p:ext uri="{BB962C8B-B14F-4D97-AF65-F5344CB8AC3E}">
        <p14:creationId xmlns:p14="http://schemas.microsoft.com/office/powerpoint/2010/main" val="3552468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F6434D-FACF-46CC-AE52-1CFE1DDC491C}"/>
              </a:ext>
            </a:extLst>
          </p:cNvPr>
          <p:cNvGrpSpPr/>
          <p:nvPr userDrawn="1"/>
        </p:nvGrpSpPr>
        <p:grpSpPr>
          <a:xfrm>
            <a:off x="1029887" y="124229"/>
            <a:ext cx="2901376" cy="611634"/>
            <a:chOff x="474188" y="63656"/>
            <a:chExt cx="2901376" cy="611634"/>
          </a:xfrm>
        </p:grpSpPr>
        <p:pic>
          <p:nvPicPr>
            <p:cNvPr id="4" name="Picture 3" descr="A picture containing table, game, room, computer&#10;&#10;Description automatically generated">
              <a:extLst>
                <a:ext uri="{FF2B5EF4-FFF2-40B4-BE49-F238E27FC236}">
                  <a16:creationId xmlns:a16="http://schemas.microsoft.com/office/drawing/2014/main" id="{1D959985-9022-458A-9285-0A2A8A9A5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5" name="TextBox 4">
              <a:extLst>
                <a:ext uri="{FF2B5EF4-FFF2-40B4-BE49-F238E27FC236}">
                  <a16:creationId xmlns:a16="http://schemas.microsoft.com/office/drawing/2014/main" id="{31B9B5BD-F462-440D-9E6E-0DC243511D32}"/>
                </a:ext>
              </a:extLst>
            </p:cNvPr>
            <p:cNvSpPr txBox="1"/>
            <p:nvPr/>
          </p:nvSpPr>
          <p:spPr>
            <a:xfrm>
              <a:off x="1029567" y="180533"/>
              <a:ext cx="1790618" cy="369332"/>
            </a:xfrm>
            <a:prstGeom prst="rect">
              <a:avLst/>
            </a:prstGeom>
            <a:noFill/>
          </p:spPr>
          <p:txBody>
            <a:bodyPr wrap="none" rtlCol="0">
              <a:spAutoFit/>
            </a:bodyPr>
            <a:lstStyle/>
            <a:p>
              <a:r>
                <a:rPr lang="it-IT" dirty="0">
                  <a:solidFill>
                    <a:schemeClr val="bg1"/>
                  </a:solidFill>
                </a:rPr>
                <a:t>DATA CLEANSING</a:t>
              </a:r>
            </a:p>
          </p:txBody>
        </p:sp>
      </p:grpSp>
      <p:grpSp>
        <p:nvGrpSpPr>
          <p:cNvPr id="6" name="Group 5">
            <a:extLst>
              <a:ext uri="{FF2B5EF4-FFF2-40B4-BE49-F238E27FC236}">
                <a16:creationId xmlns:a16="http://schemas.microsoft.com/office/drawing/2014/main" id="{76C9E550-7EC6-42A9-B384-3E9899A2EC59}"/>
              </a:ext>
            </a:extLst>
          </p:cNvPr>
          <p:cNvGrpSpPr/>
          <p:nvPr userDrawn="1"/>
        </p:nvGrpSpPr>
        <p:grpSpPr>
          <a:xfrm>
            <a:off x="4076775" y="176256"/>
            <a:ext cx="2367227" cy="499031"/>
            <a:chOff x="3385292" y="59382"/>
            <a:chExt cx="2901376" cy="611634"/>
          </a:xfrm>
        </p:grpSpPr>
        <p:pic>
          <p:nvPicPr>
            <p:cNvPr id="7" name="Picture 6" descr="A picture containing table, game, room, computer&#10;&#10;Description automatically generated">
              <a:extLst>
                <a:ext uri="{FF2B5EF4-FFF2-40B4-BE49-F238E27FC236}">
                  <a16:creationId xmlns:a16="http://schemas.microsoft.com/office/drawing/2014/main" id="{C598B6A9-D0A5-4A18-B648-3E930A98978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8" name="TextBox 7">
              <a:extLst>
                <a:ext uri="{FF2B5EF4-FFF2-40B4-BE49-F238E27FC236}">
                  <a16:creationId xmlns:a16="http://schemas.microsoft.com/office/drawing/2014/main" id="{980FAFF1-740F-4FCA-80A9-953B67C29924}"/>
                </a:ext>
              </a:extLst>
            </p:cNvPr>
            <p:cNvSpPr txBox="1"/>
            <p:nvPr/>
          </p:nvSpPr>
          <p:spPr>
            <a:xfrm>
              <a:off x="3607684" y="175116"/>
              <a:ext cx="2326688" cy="377225"/>
            </a:xfrm>
            <a:prstGeom prst="rect">
              <a:avLst/>
            </a:prstGeom>
            <a:noFill/>
          </p:spPr>
          <p:txBody>
            <a:bodyPr wrap="none" rtlCol="0">
              <a:spAutoFit/>
            </a:bodyPr>
            <a:lstStyle/>
            <a:p>
              <a:r>
                <a:rPr lang="it-IT" sz="1400" dirty="0">
                  <a:solidFill>
                    <a:schemeClr val="bg1"/>
                  </a:solidFill>
                </a:rPr>
                <a:t>FEATURE ENGINEERING</a:t>
              </a:r>
            </a:p>
          </p:txBody>
        </p:sp>
      </p:grpSp>
      <p:grpSp>
        <p:nvGrpSpPr>
          <p:cNvPr id="9" name="Group 8">
            <a:extLst>
              <a:ext uri="{FF2B5EF4-FFF2-40B4-BE49-F238E27FC236}">
                <a16:creationId xmlns:a16="http://schemas.microsoft.com/office/drawing/2014/main" id="{D5268CF6-A12D-4241-B8C4-B106EC5844B4}"/>
              </a:ext>
            </a:extLst>
          </p:cNvPr>
          <p:cNvGrpSpPr/>
          <p:nvPr userDrawn="1"/>
        </p:nvGrpSpPr>
        <p:grpSpPr>
          <a:xfrm>
            <a:off x="6558866" y="176256"/>
            <a:ext cx="2368800" cy="500400"/>
            <a:chOff x="6306124" y="63656"/>
            <a:chExt cx="2901376" cy="611634"/>
          </a:xfrm>
        </p:grpSpPr>
        <p:pic>
          <p:nvPicPr>
            <p:cNvPr id="10" name="Picture 9" descr="A picture containing table, game, room, computer&#10;&#10;Description automatically generated">
              <a:extLst>
                <a:ext uri="{FF2B5EF4-FFF2-40B4-BE49-F238E27FC236}">
                  <a16:creationId xmlns:a16="http://schemas.microsoft.com/office/drawing/2014/main" id="{0A95B6DF-8A33-497E-B797-D4CC2E2B0534}"/>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11" name="TextBox 10">
              <a:extLst>
                <a:ext uri="{FF2B5EF4-FFF2-40B4-BE49-F238E27FC236}">
                  <a16:creationId xmlns:a16="http://schemas.microsoft.com/office/drawing/2014/main" id="{25572C5C-7339-46A4-AB3B-AED3A75E4DC4}"/>
                </a:ext>
              </a:extLst>
            </p:cNvPr>
            <p:cNvSpPr txBox="1"/>
            <p:nvPr/>
          </p:nvSpPr>
          <p:spPr>
            <a:xfrm>
              <a:off x="6395501"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grpSp>
        <p:nvGrpSpPr>
          <p:cNvPr id="12" name="Group 11">
            <a:extLst>
              <a:ext uri="{FF2B5EF4-FFF2-40B4-BE49-F238E27FC236}">
                <a16:creationId xmlns:a16="http://schemas.microsoft.com/office/drawing/2014/main" id="{7143E331-3CD4-4970-9C08-38209556F4BA}"/>
              </a:ext>
            </a:extLst>
          </p:cNvPr>
          <p:cNvGrpSpPr/>
          <p:nvPr userDrawn="1"/>
        </p:nvGrpSpPr>
        <p:grpSpPr>
          <a:xfrm>
            <a:off x="9071605" y="176256"/>
            <a:ext cx="2368800" cy="500400"/>
            <a:chOff x="9217228" y="67930"/>
            <a:chExt cx="2901376" cy="611634"/>
          </a:xfrm>
        </p:grpSpPr>
        <p:pic>
          <p:nvPicPr>
            <p:cNvPr id="13" name="Picture 12" descr="A picture containing table, game, room, computer&#10;&#10;Description automatically generated">
              <a:extLst>
                <a:ext uri="{FF2B5EF4-FFF2-40B4-BE49-F238E27FC236}">
                  <a16:creationId xmlns:a16="http://schemas.microsoft.com/office/drawing/2014/main" id="{6F794DAF-EF87-47D5-B4EF-D1F449162517}"/>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4" name="TextBox 13">
              <a:extLst>
                <a:ext uri="{FF2B5EF4-FFF2-40B4-BE49-F238E27FC236}">
                  <a16:creationId xmlns:a16="http://schemas.microsoft.com/office/drawing/2014/main" id="{B5C77578-20B3-44AF-9AB7-228BECB3B7AF}"/>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Tree>
    <p:extLst>
      <p:ext uri="{BB962C8B-B14F-4D97-AF65-F5344CB8AC3E}">
        <p14:creationId xmlns:p14="http://schemas.microsoft.com/office/powerpoint/2010/main" val="156756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08F92F-A46B-4747-B766-5E2FB967A2F4}"/>
              </a:ext>
            </a:extLst>
          </p:cNvPr>
          <p:cNvGrpSpPr/>
          <p:nvPr userDrawn="1"/>
        </p:nvGrpSpPr>
        <p:grpSpPr>
          <a:xfrm>
            <a:off x="1032479" y="178275"/>
            <a:ext cx="2368800" cy="500400"/>
            <a:chOff x="474188" y="63656"/>
            <a:chExt cx="2901376" cy="611634"/>
          </a:xfrm>
        </p:grpSpPr>
        <p:pic>
          <p:nvPicPr>
            <p:cNvPr id="4" name="Picture 3" descr="A picture containing table, game, room, computer&#10;&#10;Description automatically generated">
              <a:extLst>
                <a:ext uri="{FF2B5EF4-FFF2-40B4-BE49-F238E27FC236}">
                  <a16:creationId xmlns:a16="http://schemas.microsoft.com/office/drawing/2014/main" id="{F4AD6E10-C224-476D-875F-D84BE50955E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5" name="TextBox 4">
              <a:extLst>
                <a:ext uri="{FF2B5EF4-FFF2-40B4-BE49-F238E27FC236}">
                  <a16:creationId xmlns:a16="http://schemas.microsoft.com/office/drawing/2014/main" id="{419A8537-35DD-4B60-802A-67FFB12AB9F3}"/>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6" name="Group 5">
            <a:extLst>
              <a:ext uri="{FF2B5EF4-FFF2-40B4-BE49-F238E27FC236}">
                <a16:creationId xmlns:a16="http://schemas.microsoft.com/office/drawing/2014/main" id="{AD28582A-E32B-45ED-B59C-EA1DC649E53D}"/>
              </a:ext>
            </a:extLst>
          </p:cNvPr>
          <p:cNvGrpSpPr/>
          <p:nvPr userDrawn="1"/>
        </p:nvGrpSpPr>
        <p:grpSpPr>
          <a:xfrm>
            <a:off x="3546791" y="122658"/>
            <a:ext cx="2901376" cy="611634"/>
            <a:chOff x="3385292" y="59382"/>
            <a:chExt cx="2901376" cy="611634"/>
          </a:xfrm>
        </p:grpSpPr>
        <p:pic>
          <p:nvPicPr>
            <p:cNvPr id="7" name="Picture 6" descr="A picture containing table, game, room, computer&#10;&#10;Description automatically generated">
              <a:extLst>
                <a:ext uri="{FF2B5EF4-FFF2-40B4-BE49-F238E27FC236}">
                  <a16:creationId xmlns:a16="http://schemas.microsoft.com/office/drawing/2014/main" id="{4A41F911-D5AD-4B16-98F2-96D5EC62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8" name="TextBox 7">
              <a:extLst>
                <a:ext uri="{FF2B5EF4-FFF2-40B4-BE49-F238E27FC236}">
                  <a16:creationId xmlns:a16="http://schemas.microsoft.com/office/drawing/2014/main" id="{10BEFA3A-0226-4914-A468-F72DFB523ED0}"/>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9" name="Group 8">
            <a:extLst>
              <a:ext uri="{FF2B5EF4-FFF2-40B4-BE49-F238E27FC236}">
                <a16:creationId xmlns:a16="http://schemas.microsoft.com/office/drawing/2014/main" id="{81554D1B-99C8-4DA2-8BF8-72C0E01C60D7}"/>
              </a:ext>
            </a:extLst>
          </p:cNvPr>
          <p:cNvGrpSpPr/>
          <p:nvPr userDrawn="1"/>
        </p:nvGrpSpPr>
        <p:grpSpPr>
          <a:xfrm>
            <a:off x="6563580" y="178275"/>
            <a:ext cx="2368800" cy="500400"/>
            <a:chOff x="6306124" y="63656"/>
            <a:chExt cx="2901376" cy="611634"/>
          </a:xfrm>
        </p:grpSpPr>
        <p:pic>
          <p:nvPicPr>
            <p:cNvPr id="10" name="Picture 9" descr="A picture containing table, game, room, computer&#10;&#10;Description automatically generated">
              <a:extLst>
                <a:ext uri="{FF2B5EF4-FFF2-40B4-BE49-F238E27FC236}">
                  <a16:creationId xmlns:a16="http://schemas.microsoft.com/office/drawing/2014/main" id="{17EEADFA-CD18-41A0-B138-2BB87502A00C}"/>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11" name="TextBox 10">
              <a:extLst>
                <a:ext uri="{FF2B5EF4-FFF2-40B4-BE49-F238E27FC236}">
                  <a16:creationId xmlns:a16="http://schemas.microsoft.com/office/drawing/2014/main" id="{F28ADAEA-55D3-4AF9-9306-E546DFD7425D}"/>
                </a:ext>
              </a:extLst>
            </p:cNvPr>
            <p:cNvSpPr txBox="1"/>
            <p:nvPr/>
          </p:nvSpPr>
          <p:spPr>
            <a:xfrm>
              <a:off x="6384627"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grpSp>
        <p:nvGrpSpPr>
          <p:cNvPr id="12" name="Group 11">
            <a:extLst>
              <a:ext uri="{FF2B5EF4-FFF2-40B4-BE49-F238E27FC236}">
                <a16:creationId xmlns:a16="http://schemas.microsoft.com/office/drawing/2014/main" id="{8BA3E302-AA99-441B-86E4-DFF60CFBA1FB}"/>
              </a:ext>
            </a:extLst>
          </p:cNvPr>
          <p:cNvGrpSpPr/>
          <p:nvPr userDrawn="1"/>
        </p:nvGrpSpPr>
        <p:grpSpPr>
          <a:xfrm>
            <a:off x="9069014" y="177425"/>
            <a:ext cx="2368800" cy="500400"/>
            <a:chOff x="9217228" y="67930"/>
            <a:chExt cx="2901376" cy="611634"/>
          </a:xfrm>
        </p:grpSpPr>
        <p:pic>
          <p:nvPicPr>
            <p:cNvPr id="13" name="Picture 12" descr="A picture containing table, game, room, computer&#10;&#10;Description automatically generated">
              <a:extLst>
                <a:ext uri="{FF2B5EF4-FFF2-40B4-BE49-F238E27FC236}">
                  <a16:creationId xmlns:a16="http://schemas.microsoft.com/office/drawing/2014/main" id="{7024D600-4016-47D6-A1EE-0F69CBD31FB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4" name="TextBox 13">
              <a:extLst>
                <a:ext uri="{FF2B5EF4-FFF2-40B4-BE49-F238E27FC236}">
                  <a16:creationId xmlns:a16="http://schemas.microsoft.com/office/drawing/2014/main" id="{5A7DBC4C-DD42-4FA7-AAD9-A85B2BE87C93}"/>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Tree>
    <p:extLst>
      <p:ext uri="{BB962C8B-B14F-4D97-AF65-F5344CB8AC3E}">
        <p14:creationId xmlns:p14="http://schemas.microsoft.com/office/powerpoint/2010/main" val="61634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6233ED4-8EB4-42DC-87DC-3A16BA90D054}"/>
              </a:ext>
            </a:extLst>
          </p:cNvPr>
          <p:cNvGrpSpPr/>
          <p:nvPr userDrawn="1"/>
        </p:nvGrpSpPr>
        <p:grpSpPr>
          <a:xfrm>
            <a:off x="6022126" y="129261"/>
            <a:ext cx="2901376" cy="611634"/>
            <a:chOff x="6306124" y="63656"/>
            <a:chExt cx="2901376" cy="611634"/>
          </a:xfrm>
        </p:grpSpPr>
        <p:pic>
          <p:nvPicPr>
            <p:cNvPr id="4" name="Picture 3" descr="A picture containing table, game, room, computer&#10;&#10;Description automatically generated">
              <a:extLst>
                <a:ext uri="{FF2B5EF4-FFF2-40B4-BE49-F238E27FC236}">
                  <a16:creationId xmlns:a16="http://schemas.microsoft.com/office/drawing/2014/main" id="{3E0250EE-9C79-44CC-9B9A-D474CAB1D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5" name="TextBox 4">
              <a:extLst>
                <a:ext uri="{FF2B5EF4-FFF2-40B4-BE49-F238E27FC236}">
                  <a16:creationId xmlns:a16="http://schemas.microsoft.com/office/drawing/2014/main" id="{D180ABEC-C1D9-49E9-9A0D-7EBCA8C2F399}"/>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6" name="Group 5">
            <a:extLst>
              <a:ext uri="{FF2B5EF4-FFF2-40B4-BE49-F238E27FC236}">
                <a16:creationId xmlns:a16="http://schemas.microsoft.com/office/drawing/2014/main" id="{9CB70026-F420-453D-BB19-41921C22E737}"/>
              </a:ext>
            </a:extLst>
          </p:cNvPr>
          <p:cNvGrpSpPr/>
          <p:nvPr userDrawn="1"/>
        </p:nvGrpSpPr>
        <p:grpSpPr>
          <a:xfrm>
            <a:off x="1032478" y="178719"/>
            <a:ext cx="2368800" cy="500400"/>
            <a:chOff x="474188" y="63656"/>
            <a:chExt cx="2901376" cy="611634"/>
          </a:xfrm>
        </p:grpSpPr>
        <p:pic>
          <p:nvPicPr>
            <p:cNvPr id="7" name="Picture 6" descr="A picture containing table, game, room, computer&#10;&#10;Description automatically generated">
              <a:extLst>
                <a:ext uri="{FF2B5EF4-FFF2-40B4-BE49-F238E27FC236}">
                  <a16:creationId xmlns:a16="http://schemas.microsoft.com/office/drawing/2014/main" id="{5AB1EBF8-FB8C-41A2-87C0-22168175BCC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8" name="TextBox 7">
              <a:extLst>
                <a:ext uri="{FF2B5EF4-FFF2-40B4-BE49-F238E27FC236}">
                  <a16:creationId xmlns:a16="http://schemas.microsoft.com/office/drawing/2014/main" id="{BB2DE635-7B0B-4DED-BEBB-91D435D2F410}"/>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9" name="Group 8">
            <a:extLst>
              <a:ext uri="{FF2B5EF4-FFF2-40B4-BE49-F238E27FC236}">
                <a16:creationId xmlns:a16="http://schemas.microsoft.com/office/drawing/2014/main" id="{D9F03378-B42A-44CC-8E0E-EE069719C538}"/>
              </a:ext>
            </a:extLst>
          </p:cNvPr>
          <p:cNvGrpSpPr/>
          <p:nvPr userDrawn="1"/>
        </p:nvGrpSpPr>
        <p:grpSpPr>
          <a:xfrm>
            <a:off x="3548363" y="180604"/>
            <a:ext cx="2367227" cy="499031"/>
            <a:chOff x="3385292" y="59382"/>
            <a:chExt cx="2901376" cy="611634"/>
          </a:xfrm>
        </p:grpSpPr>
        <p:pic>
          <p:nvPicPr>
            <p:cNvPr id="10" name="Picture 9" descr="A picture containing table, game, room, computer&#10;&#10;Description automatically generated">
              <a:extLst>
                <a:ext uri="{FF2B5EF4-FFF2-40B4-BE49-F238E27FC236}">
                  <a16:creationId xmlns:a16="http://schemas.microsoft.com/office/drawing/2014/main" id="{3E2C4209-6EB5-4129-8295-0C41EC3AFFA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1" name="TextBox 10">
              <a:extLst>
                <a:ext uri="{FF2B5EF4-FFF2-40B4-BE49-F238E27FC236}">
                  <a16:creationId xmlns:a16="http://schemas.microsoft.com/office/drawing/2014/main" id="{BB612F76-3C60-4039-B8D4-B53A40A1E47C}"/>
                </a:ext>
              </a:extLst>
            </p:cNvPr>
            <p:cNvSpPr txBox="1"/>
            <p:nvPr/>
          </p:nvSpPr>
          <p:spPr>
            <a:xfrm>
              <a:off x="3607684" y="175116"/>
              <a:ext cx="2326688" cy="377225"/>
            </a:xfrm>
            <a:prstGeom prst="rect">
              <a:avLst/>
            </a:prstGeom>
            <a:noFill/>
          </p:spPr>
          <p:txBody>
            <a:bodyPr wrap="none" rtlCol="0">
              <a:spAutoFit/>
            </a:bodyPr>
            <a:lstStyle/>
            <a:p>
              <a:r>
                <a:rPr lang="it-IT" sz="1400" dirty="0">
                  <a:solidFill>
                    <a:schemeClr val="bg1"/>
                  </a:solidFill>
                </a:rPr>
                <a:t>FEATURE ENGINEERING</a:t>
              </a:r>
            </a:p>
          </p:txBody>
        </p:sp>
      </p:grpSp>
      <p:grpSp>
        <p:nvGrpSpPr>
          <p:cNvPr id="12" name="Group 11">
            <a:extLst>
              <a:ext uri="{FF2B5EF4-FFF2-40B4-BE49-F238E27FC236}">
                <a16:creationId xmlns:a16="http://schemas.microsoft.com/office/drawing/2014/main" id="{F1FCB22D-2A60-46A1-91DF-BD115A28A737}"/>
              </a:ext>
            </a:extLst>
          </p:cNvPr>
          <p:cNvGrpSpPr/>
          <p:nvPr userDrawn="1"/>
        </p:nvGrpSpPr>
        <p:grpSpPr>
          <a:xfrm>
            <a:off x="9069014" y="180604"/>
            <a:ext cx="2368800" cy="500400"/>
            <a:chOff x="9217228" y="67930"/>
            <a:chExt cx="2901376" cy="611634"/>
          </a:xfrm>
        </p:grpSpPr>
        <p:pic>
          <p:nvPicPr>
            <p:cNvPr id="13" name="Picture 12" descr="A picture containing table, game, room, computer&#10;&#10;Description automatically generated">
              <a:extLst>
                <a:ext uri="{FF2B5EF4-FFF2-40B4-BE49-F238E27FC236}">
                  <a16:creationId xmlns:a16="http://schemas.microsoft.com/office/drawing/2014/main" id="{0DC5A28D-A50C-4D9A-A101-AFAD3317F47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4" name="TextBox 13">
              <a:extLst>
                <a:ext uri="{FF2B5EF4-FFF2-40B4-BE49-F238E27FC236}">
                  <a16:creationId xmlns:a16="http://schemas.microsoft.com/office/drawing/2014/main" id="{EBC11055-06A8-410A-AE20-FB9819ADDA4E}"/>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Tree>
    <p:extLst>
      <p:ext uri="{BB962C8B-B14F-4D97-AF65-F5344CB8AC3E}">
        <p14:creationId xmlns:p14="http://schemas.microsoft.com/office/powerpoint/2010/main" val="2933870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B6570C7-5A28-43EA-AB2C-3CBB7028EAB0}"/>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619680" y="88031"/>
            <a:ext cx="14159410" cy="7694763"/>
          </a:xfrm>
          <a:prstGeom prst="rect">
            <a:avLst/>
          </a:prstGeom>
        </p:spPr>
      </p:pic>
      <p:grpSp>
        <p:nvGrpSpPr>
          <p:cNvPr id="4" name="Group 3">
            <a:extLst>
              <a:ext uri="{FF2B5EF4-FFF2-40B4-BE49-F238E27FC236}">
                <a16:creationId xmlns:a16="http://schemas.microsoft.com/office/drawing/2014/main" id="{146A7463-7005-4475-B84B-5BCC4E999659}"/>
              </a:ext>
            </a:extLst>
          </p:cNvPr>
          <p:cNvGrpSpPr/>
          <p:nvPr userDrawn="1"/>
        </p:nvGrpSpPr>
        <p:grpSpPr>
          <a:xfrm>
            <a:off x="6022126" y="129261"/>
            <a:ext cx="2901376" cy="611634"/>
            <a:chOff x="6306124" y="63656"/>
            <a:chExt cx="2901376" cy="611634"/>
          </a:xfrm>
        </p:grpSpPr>
        <p:pic>
          <p:nvPicPr>
            <p:cNvPr id="5" name="Picture 4" descr="A picture containing table, game, room, computer&#10;&#10;Description automatically generated">
              <a:extLst>
                <a:ext uri="{FF2B5EF4-FFF2-40B4-BE49-F238E27FC236}">
                  <a16:creationId xmlns:a16="http://schemas.microsoft.com/office/drawing/2014/main" id="{99E00EA5-7997-4387-86B2-438A676FC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6" name="TextBox 5">
              <a:extLst>
                <a:ext uri="{FF2B5EF4-FFF2-40B4-BE49-F238E27FC236}">
                  <a16:creationId xmlns:a16="http://schemas.microsoft.com/office/drawing/2014/main" id="{2F49168B-A1D4-4C7D-86B2-1090F5030E63}"/>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7" name="Group 6">
            <a:extLst>
              <a:ext uri="{FF2B5EF4-FFF2-40B4-BE49-F238E27FC236}">
                <a16:creationId xmlns:a16="http://schemas.microsoft.com/office/drawing/2014/main" id="{6BFAC795-3A3C-4590-A473-056093BDB5E7}"/>
              </a:ext>
            </a:extLst>
          </p:cNvPr>
          <p:cNvGrpSpPr/>
          <p:nvPr userDrawn="1"/>
        </p:nvGrpSpPr>
        <p:grpSpPr>
          <a:xfrm>
            <a:off x="1032478" y="178719"/>
            <a:ext cx="2368800" cy="500400"/>
            <a:chOff x="474188" y="63656"/>
            <a:chExt cx="2901376" cy="611634"/>
          </a:xfrm>
        </p:grpSpPr>
        <p:pic>
          <p:nvPicPr>
            <p:cNvPr id="8" name="Picture 7" descr="A picture containing table, game, room, computer&#10;&#10;Description automatically generated">
              <a:extLst>
                <a:ext uri="{FF2B5EF4-FFF2-40B4-BE49-F238E27FC236}">
                  <a16:creationId xmlns:a16="http://schemas.microsoft.com/office/drawing/2014/main" id="{84988BD6-6BFF-4C1C-A5C5-08276751F7F3}"/>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9" name="TextBox 8">
              <a:extLst>
                <a:ext uri="{FF2B5EF4-FFF2-40B4-BE49-F238E27FC236}">
                  <a16:creationId xmlns:a16="http://schemas.microsoft.com/office/drawing/2014/main" id="{11EFBD4D-0247-43C5-81AF-E939769016C3}"/>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10" name="Group 9">
            <a:extLst>
              <a:ext uri="{FF2B5EF4-FFF2-40B4-BE49-F238E27FC236}">
                <a16:creationId xmlns:a16="http://schemas.microsoft.com/office/drawing/2014/main" id="{CD0D1B00-45B0-49D8-93D9-F2E35CA64D12}"/>
              </a:ext>
            </a:extLst>
          </p:cNvPr>
          <p:cNvGrpSpPr/>
          <p:nvPr userDrawn="1"/>
        </p:nvGrpSpPr>
        <p:grpSpPr>
          <a:xfrm>
            <a:off x="3548363" y="180604"/>
            <a:ext cx="2367227" cy="499031"/>
            <a:chOff x="3385292" y="59382"/>
            <a:chExt cx="2901376" cy="611634"/>
          </a:xfrm>
        </p:grpSpPr>
        <p:pic>
          <p:nvPicPr>
            <p:cNvPr id="11" name="Picture 10" descr="A picture containing table, game, room, computer&#10;&#10;Description automatically generated">
              <a:extLst>
                <a:ext uri="{FF2B5EF4-FFF2-40B4-BE49-F238E27FC236}">
                  <a16:creationId xmlns:a16="http://schemas.microsoft.com/office/drawing/2014/main" id="{D02BD8A2-6F9E-4963-98F2-20FB17FCFBF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2" name="TextBox 11">
              <a:extLst>
                <a:ext uri="{FF2B5EF4-FFF2-40B4-BE49-F238E27FC236}">
                  <a16:creationId xmlns:a16="http://schemas.microsoft.com/office/drawing/2014/main" id="{A117F271-249F-4D04-8A33-C8A562E5EF33}"/>
                </a:ext>
              </a:extLst>
            </p:cNvPr>
            <p:cNvSpPr txBox="1"/>
            <p:nvPr/>
          </p:nvSpPr>
          <p:spPr>
            <a:xfrm>
              <a:off x="3607684" y="175116"/>
              <a:ext cx="2326688" cy="377225"/>
            </a:xfrm>
            <a:prstGeom prst="rect">
              <a:avLst/>
            </a:prstGeom>
            <a:noFill/>
          </p:spPr>
          <p:txBody>
            <a:bodyPr wrap="none" rtlCol="0">
              <a:spAutoFit/>
            </a:bodyPr>
            <a:lstStyle/>
            <a:p>
              <a:r>
                <a:rPr lang="it-IT" sz="1400" dirty="0">
                  <a:solidFill>
                    <a:schemeClr val="bg1"/>
                  </a:solidFill>
                </a:rPr>
                <a:t>FEATURE ENGINEERING</a:t>
              </a:r>
            </a:p>
          </p:txBody>
        </p:sp>
      </p:grpSp>
      <p:grpSp>
        <p:nvGrpSpPr>
          <p:cNvPr id="13" name="Group 12">
            <a:extLst>
              <a:ext uri="{FF2B5EF4-FFF2-40B4-BE49-F238E27FC236}">
                <a16:creationId xmlns:a16="http://schemas.microsoft.com/office/drawing/2014/main" id="{992A6930-898E-49B6-9659-267347592B13}"/>
              </a:ext>
            </a:extLst>
          </p:cNvPr>
          <p:cNvGrpSpPr/>
          <p:nvPr userDrawn="1"/>
        </p:nvGrpSpPr>
        <p:grpSpPr>
          <a:xfrm>
            <a:off x="9069014" y="180604"/>
            <a:ext cx="2368800" cy="500400"/>
            <a:chOff x="9217228" y="67930"/>
            <a:chExt cx="2901376" cy="611634"/>
          </a:xfrm>
        </p:grpSpPr>
        <p:pic>
          <p:nvPicPr>
            <p:cNvPr id="14" name="Picture 13" descr="A picture containing table, game, room, computer&#10;&#10;Description automatically generated">
              <a:extLst>
                <a:ext uri="{FF2B5EF4-FFF2-40B4-BE49-F238E27FC236}">
                  <a16:creationId xmlns:a16="http://schemas.microsoft.com/office/drawing/2014/main" id="{5255467E-9E70-41BD-8C6A-21823C45E9B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5" name="TextBox 14">
              <a:extLst>
                <a:ext uri="{FF2B5EF4-FFF2-40B4-BE49-F238E27FC236}">
                  <a16:creationId xmlns:a16="http://schemas.microsoft.com/office/drawing/2014/main" id="{928B98ED-E0AF-47E2-A2A1-BF71A441B298}"/>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Tree>
    <p:extLst>
      <p:ext uri="{BB962C8B-B14F-4D97-AF65-F5344CB8AC3E}">
        <p14:creationId xmlns:p14="http://schemas.microsoft.com/office/powerpoint/2010/main" val="293606521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30718"/>
      </p:ext>
    </p:extLst>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6FCA0-D8A4-4860-ABC3-44AB2E2A386D}"/>
              </a:ext>
            </a:extLst>
          </p:cNvPr>
          <p:cNvSpPr/>
          <p:nvPr userDrawn="1"/>
        </p:nvSpPr>
        <p:spPr>
          <a:xfrm>
            <a:off x="0" y="0"/>
            <a:ext cx="432000" cy="6858000"/>
          </a:xfrm>
          <a:prstGeom prst="rect">
            <a:avLst/>
          </a:prstGeom>
          <a:solidFill>
            <a:srgbClr val="94B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ctangle 4">
            <a:extLst>
              <a:ext uri="{FF2B5EF4-FFF2-40B4-BE49-F238E27FC236}">
                <a16:creationId xmlns:a16="http://schemas.microsoft.com/office/drawing/2014/main" id="{33D2D8AD-41D5-4915-8C9A-A04933249D50}"/>
              </a:ext>
            </a:extLst>
          </p:cNvPr>
          <p:cNvSpPr/>
          <p:nvPr userDrawn="1"/>
        </p:nvSpPr>
        <p:spPr>
          <a:xfrm rot="16200000">
            <a:off x="-3222399" y="3259723"/>
            <a:ext cx="6858000" cy="338554"/>
          </a:xfrm>
          <a:prstGeom prst="rect">
            <a:avLst/>
          </a:prstGeom>
        </p:spPr>
        <p:txBody>
          <a:bodyPr wrap="square">
            <a:spAutoFit/>
          </a:bodyPr>
          <a:lstStyle/>
          <a:p>
            <a:pPr algn="ctr">
              <a:spcAft>
                <a:spcPts val="0"/>
              </a:spcAft>
            </a:pPr>
            <a:r>
              <a:rPr lang="en-GB"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t>A data-driven analysis for car accident characteristics in U.S. using Apache Spark </a:t>
            </a:r>
            <a:endParaRPr lang="it-IT"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613311"/>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275B34-E046-40D3-9E69-B2E01F909516}"/>
              </a:ext>
            </a:extLst>
          </p:cNvPr>
          <p:cNvSpPr/>
          <p:nvPr userDrawn="1"/>
        </p:nvSpPr>
        <p:spPr>
          <a:xfrm>
            <a:off x="0" y="0"/>
            <a:ext cx="432000" cy="6858000"/>
          </a:xfrm>
          <a:prstGeom prst="rect">
            <a:avLst/>
          </a:prstGeom>
          <a:solidFill>
            <a:srgbClr val="94B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a:extLst>
              <a:ext uri="{FF2B5EF4-FFF2-40B4-BE49-F238E27FC236}">
                <a16:creationId xmlns:a16="http://schemas.microsoft.com/office/drawing/2014/main" id="{6A380FB4-EB6A-4237-8C25-6DE887AB6E3F}"/>
              </a:ext>
            </a:extLst>
          </p:cNvPr>
          <p:cNvSpPr/>
          <p:nvPr userDrawn="1"/>
        </p:nvSpPr>
        <p:spPr>
          <a:xfrm rot="16200000">
            <a:off x="-3222399" y="3259723"/>
            <a:ext cx="6858000" cy="338554"/>
          </a:xfrm>
          <a:prstGeom prst="rect">
            <a:avLst/>
          </a:prstGeom>
        </p:spPr>
        <p:txBody>
          <a:bodyPr wrap="square">
            <a:spAutoFit/>
          </a:bodyPr>
          <a:lstStyle/>
          <a:p>
            <a:pPr algn="ctr">
              <a:spcAft>
                <a:spcPts val="0"/>
              </a:spcAft>
            </a:pPr>
            <a:r>
              <a:rPr lang="en-GB"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t>A data-driven analysis for car accident characteristics in U.S. using Apache Spark </a:t>
            </a:r>
            <a:endParaRPr lang="it-IT"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387871"/>
      </p:ext>
    </p:extLst>
  </p:cSld>
  <p:clrMap bg1="lt1" tx1="dk1" bg2="lt2" tx2="dk2" accent1="accent1" accent2="accent2" accent3="accent3" accent4="accent4" accent5="accent5" accent6="accent6" hlink="hlink" folHlink="folHlink"/>
  <p:sldLayoutIdLst>
    <p:sldLayoutId id="2147483657" r:id="rId1"/>
    <p:sldLayoutId id="2147483662" r:id="rId2"/>
    <p:sldLayoutId id="2147483661" r:id="rId3"/>
    <p:sldLayoutId id="2147483663" r:id="rId4"/>
    <p:sldLayoutId id="2147483665" r:id="rId5"/>
    <p:sldLayoutId id="214748366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4.jpg"/><Relationship Id="rId7"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1.jp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3.png"/><Relationship Id="rId7" Type="http://schemas.openxmlformats.org/officeDocument/2006/relationships/image" Target="../media/image26.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5.sv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51.gif"/><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50.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49.gif"/><Relationship Id="rId5" Type="http://schemas.openxmlformats.org/officeDocument/2006/relationships/image" Target="../media/image25.png"/><Relationship Id="rId10" Type="http://schemas.openxmlformats.org/officeDocument/2006/relationships/image" Target="../media/image48.svg"/><Relationship Id="rId4" Type="http://schemas.openxmlformats.org/officeDocument/2006/relationships/image" Target="../media/image46.gif"/><Relationship Id="rId9" Type="http://schemas.openxmlformats.org/officeDocument/2006/relationships/image" Target="../media/image47.png"/><Relationship Id="rId1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0893EA-88DD-4830-9C89-754703ED7A41}"/>
              </a:ext>
            </a:extLst>
          </p:cNvPr>
          <p:cNvGrpSpPr/>
          <p:nvPr/>
        </p:nvGrpSpPr>
        <p:grpSpPr>
          <a:xfrm>
            <a:off x="6477731" y="1106821"/>
            <a:ext cx="5520249" cy="3636645"/>
            <a:chOff x="6477731" y="1106821"/>
            <a:chExt cx="5520249" cy="3636645"/>
          </a:xfrm>
        </p:grpSpPr>
        <p:pic>
          <p:nvPicPr>
            <p:cNvPr id="13" name="Picture 12" descr="A picture containing man, board, holding, player&#10;&#10;Description automatically generated">
              <a:extLst>
                <a:ext uri="{FF2B5EF4-FFF2-40B4-BE49-F238E27FC236}">
                  <a16:creationId xmlns:a16="http://schemas.microsoft.com/office/drawing/2014/main" id="{B3884B44-85F9-4B97-8FA7-5F5343B3EAF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118970" y="1106821"/>
              <a:ext cx="2879010" cy="3636645"/>
            </a:xfrm>
            <a:prstGeom prst="rect">
              <a:avLst/>
            </a:prstGeom>
          </p:spPr>
        </p:pic>
        <p:pic>
          <p:nvPicPr>
            <p:cNvPr id="4" name="Picture 3">
              <a:extLst>
                <a:ext uri="{FF2B5EF4-FFF2-40B4-BE49-F238E27FC236}">
                  <a16:creationId xmlns:a16="http://schemas.microsoft.com/office/drawing/2014/main" id="{19464E57-B644-45E6-8E2C-96C2488EAEC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731" y="2510171"/>
              <a:ext cx="2604135" cy="1356360"/>
            </a:xfrm>
            <a:prstGeom prst="rect">
              <a:avLst/>
            </a:prstGeom>
            <a:noFill/>
            <a:ln>
              <a:noFill/>
            </a:ln>
          </p:spPr>
        </p:pic>
      </p:grpSp>
      <p:sp>
        <p:nvSpPr>
          <p:cNvPr id="7" name="Rectangle 6">
            <a:extLst>
              <a:ext uri="{FF2B5EF4-FFF2-40B4-BE49-F238E27FC236}">
                <a16:creationId xmlns:a16="http://schemas.microsoft.com/office/drawing/2014/main" id="{6BA071EB-F5EF-47BA-B08A-C64C29B934DB}"/>
              </a:ext>
            </a:extLst>
          </p:cNvPr>
          <p:cNvSpPr/>
          <p:nvPr/>
        </p:nvSpPr>
        <p:spPr>
          <a:xfrm>
            <a:off x="568669" y="2373577"/>
            <a:ext cx="5055235" cy="1569660"/>
          </a:xfrm>
          <a:prstGeom prst="rect">
            <a:avLst/>
          </a:prstGeom>
        </p:spPr>
        <p:txBody>
          <a:bodyPr wrap="square">
            <a:spAutoFit/>
          </a:bodyPr>
          <a:lstStyle/>
          <a:p>
            <a:pPr>
              <a:spcAft>
                <a:spcPts val="0"/>
              </a:spcAft>
            </a:pPr>
            <a:r>
              <a:rPr lang="en-GB" sz="3200" kern="1400" spc="-50" dirty="0">
                <a:latin typeface="Calibri Light" panose="020F0302020204030204" pitchFamily="34" charset="0"/>
                <a:ea typeface="Times New Roman" panose="02020603050405020304" pitchFamily="18" charset="0"/>
                <a:cs typeface="Times New Roman" panose="02020603050405020304" pitchFamily="18" charset="0"/>
              </a:rPr>
              <a:t>A data-driven analysis for car accident characteristics in U.S. using Apache Spark </a:t>
            </a:r>
            <a:endParaRPr lang="it-IT" sz="3200" kern="1400" spc="-50" dirty="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6C3AF9A-03D1-41FD-A5BB-9F18AAECDC70}"/>
              </a:ext>
            </a:extLst>
          </p:cNvPr>
          <p:cNvSpPr txBox="1"/>
          <p:nvPr/>
        </p:nvSpPr>
        <p:spPr>
          <a:xfrm>
            <a:off x="568669" y="6139543"/>
            <a:ext cx="3020250" cy="369332"/>
          </a:xfrm>
          <a:prstGeom prst="rect">
            <a:avLst/>
          </a:prstGeom>
          <a:noFill/>
        </p:spPr>
        <p:txBody>
          <a:bodyPr wrap="none" rtlCol="0">
            <a:spAutoFit/>
          </a:bodyPr>
          <a:lstStyle/>
          <a:p>
            <a:r>
              <a:rPr lang="it-IT" dirty="0">
                <a:solidFill>
                  <a:schemeClr val="bg2">
                    <a:lumMod val="50000"/>
                  </a:schemeClr>
                </a:solidFill>
              </a:rPr>
              <a:t>Gabriele Favia – </a:t>
            </a:r>
            <a:r>
              <a:rPr lang="it-IT" dirty="0" err="1">
                <a:solidFill>
                  <a:schemeClr val="bg2">
                    <a:lumMod val="50000"/>
                  </a:schemeClr>
                </a:solidFill>
              </a:rPr>
              <a:t>matr</a:t>
            </a:r>
            <a:r>
              <a:rPr lang="it-IT" dirty="0">
                <a:solidFill>
                  <a:schemeClr val="bg2">
                    <a:lumMod val="50000"/>
                  </a:schemeClr>
                </a:solidFill>
              </a:rPr>
              <a:t>. 579166 </a:t>
            </a:r>
          </a:p>
        </p:txBody>
      </p:sp>
      <p:sp>
        <p:nvSpPr>
          <p:cNvPr id="11" name="Rectangle 10">
            <a:extLst>
              <a:ext uri="{FF2B5EF4-FFF2-40B4-BE49-F238E27FC236}">
                <a16:creationId xmlns:a16="http://schemas.microsoft.com/office/drawing/2014/main" id="{953EFB53-5EF0-4E8E-976F-B2C1982B4A59}"/>
              </a:ext>
            </a:extLst>
          </p:cNvPr>
          <p:cNvSpPr/>
          <p:nvPr/>
        </p:nvSpPr>
        <p:spPr>
          <a:xfrm>
            <a:off x="8160074" y="6139543"/>
            <a:ext cx="3463257" cy="369332"/>
          </a:xfrm>
          <a:prstGeom prst="rect">
            <a:avLst/>
          </a:prstGeom>
        </p:spPr>
        <p:txBody>
          <a:bodyPr wrap="none">
            <a:spAutoFit/>
          </a:bodyPr>
          <a:lstStyle/>
          <a:p>
            <a:pPr algn="r"/>
            <a:r>
              <a:rPr lang="it-IT" dirty="0">
                <a:solidFill>
                  <a:schemeClr val="bg2">
                    <a:lumMod val="50000"/>
                  </a:schemeClr>
                </a:solidFill>
              </a:rPr>
              <a:t>Big Data – Politecnico di Bari 19/20</a:t>
            </a:r>
          </a:p>
        </p:txBody>
      </p:sp>
      <p:sp>
        <p:nvSpPr>
          <p:cNvPr id="14" name="Rectangle 13">
            <a:extLst>
              <a:ext uri="{FF2B5EF4-FFF2-40B4-BE49-F238E27FC236}">
                <a16:creationId xmlns:a16="http://schemas.microsoft.com/office/drawing/2014/main" id="{6A173E48-A077-4302-A811-848465A486B2}"/>
              </a:ext>
            </a:extLst>
          </p:cNvPr>
          <p:cNvSpPr/>
          <p:nvPr/>
        </p:nvSpPr>
        <p:spPr>
          <a:xfrm>
            <a:off x="6085200" y="382550"/>
            <a:ext cx="21600" cy="55517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86535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crosswalk&#10;&#10;Description automatically generated">
            <a:extLst>
              <a:ext uri="{FF2B5EF4-FFF2-40B4-BE49-F238E27FC236}">
                <a16:creationId xmlns:a16="http://schemas.microsoft.com/office/drawing/2014/main" id="{E6148B93-FD3C-40A1-892B-D475DBE3EC53}"/>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432619" y="4388398"/>
            <a:ext cx="11759381" cy="2469602"/>
          </a:xfrm>
          <a:prstGeom prst="rect">
            <a:avLst/>
          </a:prstGeom>
        </p:spPr>
      </p:pic>
      <p:grpSp>
        <p:nvGrpSpPr>
          <p:cNvPr id="5" name="Group 4">
            <a:extLst>
              <a:ext uri="{FF2B5EF4-FFF2-40B4-BE49-F238E27FC236}">
                <a16:creationId xmlns:a16="http://schemas.microsoft.com/office/drawing/2014/main" id="{E730AB87-D01E-48A8-BBF0-3661B6D76A96}"/>
              </a:ext>
            </a:extLst>
          </p:cNvPr>
          <p:cNvGrpSpPr/>
          <p:nvPr/>
        </p:nvGrpSpPr>
        <p:grpSpPr>
          <a:xfrm>
            <a:off x="3430229" y="1918796"/>
            <a:ext cx="180000" cy="4939204"/>
            <a:chOff x="5601368" y="1795408"/>
            <a:chExt cx="180000" cy="4939204"/>
          </a:xfrm>
        </p:grpSpPr>
        <p:pic>
          <p:nvPicPr>
            <p:cNvPr id="3" name="Picture 2">
              <a:extLst>
                <a:ext uri="{FF2B5EF4-FFF2-40B4-BE49-F238E27FC236}">
                  <a16:creationId xmlns:a16="http://schemas.microsoft.com/office/drawing/2014/main" id="{5A9059E8-2A2C-4B1E-AF88-6BF969E48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368" y="4265010"/>
              <a:ext cx="180000" cy="2469602"/>
            </a:xfrm>
            <a:prstGeom prst="rect">
              <a:avLst/>
            </a:prstGeom>
          </p:spPr>
        </p:pic>
        <p:pic>
          <p:nvPicPr>
            <p:cNvPr id="4" name="Picture 3">
              <a:extLst>
                <a:ext uri="{FF2B5EF4-FFF2-40B4-BE49-F238E27FC236}">
                  <a16:creationId xmlns:a16="http://schemas.microsoft.com/office/drawing/2014/main" id="{0EAF1A48-8C63-4CAF-9735-BDD72D5E6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368" y="1795408"/>
              <a:ext cx="180000" cy="2469602"/>
            </a:xfrm>
            <a:prstGeom prst="rect">
              <a:avLst/>
            </a:prstGeom>
          </p:spPr>
        </p:pic>
      </p:grpSp>
      <p:grpSp>
        <p:nvGrpSpPr>
          <p:cNvPr id="10" name="Group 9">
            <a:extLst>
              <a:ext uri="{FF2B5EF4-FFF2-40B4-BE49-F238E27FC236}">
                <a16:creationId xmlns:a16="http://schemas.microsoft.com/office/drawing/2014/main" id="{86C03341-1262-4ACB-87B2-D50E8967E241}"/>
              </a:ext>
            </a:extLst>
          </p:cNvPr>
          <p:cNvGrpSpPr/>
          <p:nvPr/>
        </p:nvGrpSpPr>
        <p:grpSpPr>
          <a:xfrm>
            <a:off x="2069540" y="2150635"/>
            <a:ext cx="2901376" cy="611634"/>
            <a:chOff x="474188" y="63656"/>
            <a:chExt cx="2901376" cy="611634"/>
          </a:xfrm>
        </p:grpSpPr>
        <p:pic>
          <p:nvPicPr>
            <p:cNvPr id="9" name="Picture 8" descr="A picture containing table, game, room, computer&#10;&#10;Description automatically generated">
              <a:extLst>
                <a:ext uri="{FF2B5EF4-FFF2-40B4-BE49-F238E27FC236}">
                  <a16:creationId xmlns:a16="http://schemas.microsoft.com/office/drawing/2014/main" id="{A356BFD9-B88A-48B0-8D58-2FA10F6A8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 name="TextBox 1">
              <a:extLst>
                <a:ext uri="{FF2B5EF4-FFF2-40B4-BE49-F238E27FC236}">
                  <a16:creationId xmlns:a16="http://schemas.microsoft.com/office/drawing/2014/main" id="{7F3C7BD6-591B-4BCE-B9A3-FFE64E9D4E2A}"/>
                </a:ext>
              </a:extLst>
            </p:cNvPr>
            <p:cNvSpPr txBox="1"/>
            <p:nvPr/>
          </p:nvSpPr>
          <p:spPr>
            <a:xfrm>
              <a:off x="1029567" y="180533"/>
              <a:ext cx="1790618" cy="369332"/>
            </a:xfrm>
            <a:prstGeom prst="rect">
              <a:avLst/>
            </a:prstGeom>
            <a:noFill/>
          </p:spPr>
          <p:txBody>
            <a:bodyPr wrap="none" rtlCol="0">
              <a:spAutoFit/>
            </a:bodyPr>
            <a:lstStyle/>
            <a:p>
              <a:r>
                <a:rPr lang="it-IT" dirty="0">
                  <a:solidFill>
                    <a:schemeClr val="bg1"/>
                  </a:solidFill>
                </a:rPr>
                <a:t>DATA CLEANSING</a:t>
              </a:r>
            </a:p>
          </p:txBody>
        </p:sp>
      </p:grpSp>
      <p:grpSp>
        <p:nvGrpSpPr>
          <p:cNvPr id="8" name="Group 7">
            <a:extLst>
              <a:ext uri="{FF2B5EF4-FFF2-40B4-BE49-F238E27FC236}">
                <a16:creationId xmlns:a16="http://schemas.microsoft.com/office/drawing/2014/main" id="{76CB2E4C-E543-4B41-A69A-D3D563DAEA3C}"/>
              </a:ext>
            </a:extLst>
          </p:cNvPr>
          <p:cNvGrpSpPr/>
          <p:nvPr/>
        </p:nvGrpSpPr>
        <p:grpSpPr>
          <a:xfrm>
            <a:off x="2069540" y="3184388"/>
            <a:ext cx="2901376" cy="611634"/>
            <a:chOff x="3385292" y="59382"/>
            <a:chExt cx="2901376" cy="611634"/>
          </a:xfrm>
        </p:grpSpPr>
        <p:pic>
          <p:nvPicPr>
            <p:cNvPr id="16" name="Picture 15" descr="A picture containing table, game, room, computer&#10;&#10;Description automatically generated">
              <a:extLst>
                <a:ext uri="{FF2B5EF4-FFF2-40B4-BE49-F238E27FC236}">
                  <a16:creationId xmlns:a16="http://schemas.microsoft.com/office/drawing/2014/main" id="{665BCF01-5CDA-4BBF-8EA5-DB78B77A1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3" name="TextBox 12">
              <a:extLst>
                <a:ext uri="{FF2B5EF4-FFF2-40B4-BE49-F238E27FC236}">
                  <a16:creationId xmlns:a16="http://schemas.microsoft.com/office/drawing/2014/main" id="{B30F714F-E79A-4A88-A592-C3C32CDA5597}"/>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7" name="Group 6">
            <a:extLst>
              <a:ext uri="{FF2B5EF4-FFF2-40B4-BE49-F238E27FC236}">
                <a16:creationId xmlns:a16="http://schemas.microsoft.com/office/drawing/2014/main" id="{31A4EC0E-6385-4E41-9CF1-11265C110B35}"/>
              </a:ext>
            </a:extLst>
          </p:cNvPr>
          <p:cNvGrpSpPr/>
          <p:nvPr/>
        </p:nvGrpSpPr>
        <p:grpSpPr>
          <a:xfrm>
            <a:off x="2069540" y="4218141"/>
            <a:ext cx="2901376" cy="611634"/>
            <a:chOff x="6306124" y="63656"/>
            <a:chExt cx="2901376" cy="611634"/>
          </a:xfrm>
        </p:grpSpPr>
        <p:pic>
          <p:nvPicPr>
            <p:cNvPr id="17" name="Picture 16" descr="A picture containing table, game, room, computer&#10;&#10;Description automatically generated">
              <a:extLst>
                <a:ext uri="{FF2B5EF4-FFF2-40B4-BE49-F238E27FC236}">
                  <a16:creationId xmlns:a16="http://schemas.microsoft.com/office/drawing/2014/main" id="{CABFEF84-C513-43FC-A66C-EB5A7B99B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14" name="TextBox 13">
              <a:extLst>
                <a:ext uri="{FF2B5EF4-FFF2-40B4-BE49-F238E27FC236}">
                  <a16:creationId xmlns:a16="http://schemas.microsoft.com/office/drawing/2014/main" id="{845E81BB-A346-475F-9C0D-B0941BD3B2C1}"/>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6" name="Group 5">
            <a:extLst>
              <a:ext uri="{FF2B5EF4-FFF2-40B4-BE49-F238E27FC236}">
                <a16:creationId xmlns:a16="http://schemas.microsoft.com/office/drawing/2014/main" id="{163C5077-DBC0-4891-A92A-8361CB0D3E9A}"/>
              </a:ext>
            </a:extLst>
          </p:cNvPr>
          <p:cNvGrpSpPr/>
          <p:nvPr/>
        </p:nvGrpSpPr>
        <p:grpSpPr>
          <a:xfrm>
            <a:off x="2743200" y="5251894"/>
            <a:ext cx="2901376" cy="611634"/>
            <a:chOff x="9217228" y="67930"/>
            <a:chExt cx="2901376" cy="611634"/>
          </a:xfrm>
        </p:grpSpPr>
        <p:pic>
          <p:nvPicPr>
            <p:cNvPr id="18" name="Picture 17" descr="A picture containing table, game, room, computer&#10;&#10;Description automatically generated">
              <a:extLst>
                <a:ext uri="{FF2B5EF4-FFF2-40B4-BE49-F238E27FC236}">
                  <a16:creationId xmlns:a16="http://schemas.microsoft.com/office/drawing/2014/main" id="{2D6CC889-CD8E-473C-90DF-C59162F94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5" name="TextBox 14">
              <a:extLst>
                <a:ext uri="{FF2B5EF4-FFF2-40B4-BE49-F238E27FC236}">
                  <a16:creationId xmlns:a16="http://schemas.microsoft.com/office/drawing/2014/main" id="{FEEECE23-7901-4FE0-A081-169332001FD6}"/>
                </a:ext>
              </a:extLst>
            </p:cNvPr>
            <p:cNvSpPr txBox="1"/>
            <p:nvPr/>
          </p:nvSpPr>
          <p:spPr>
            <a:xfrm>
              <a:off x="10182591" y="189081"/>
              <a:ext cx="970650" cy="369332"/>
            </a:xfrm>
            <a:prstGeom prst="rect">
              <a:avLst/>
            </a:prstGeom>
            <a:noFill/>
          </p:spPr>
          <p:txBody>
            <a:bodyPr wrap="none" rtlCol="0">
              <a:spAutoFit/>
            </a:bodyPr>
            <a:lstStyle/>
            <a:p>
              <a:r>
                <a:rPr lang="it-IT" dirty="0">
                  <a:solidFill>
                    <a:schemeClr val="bg1"/>
                  </a:solidFill>
                </a:rPr>
                <a:t>RESULTS</a:t>
              </a:r>
            </a:p>
          </p:txBody>
        </p:sp>
      </p:grpSp>
      <p:sp>
        <p:nvSpPr>
          <p:cNvPr id="37" name="TextBox 36">
            <a:extLst>
              <a:ext uri="{FF2B5EF4-FFF2-40B4-BE49-F238E27FC236}">
                <a16:creationId xmlns:a16="http://schemas.microsoft.com/office/drawing/2014/main" id="{02CF3DFD-8D6A-4854-94FD-07CEBDC74E6A}"/>
              </a:ext>
            </a:extLst>
          </p:cNvPr>
          <p:cNvSpPr txBox="1"/>
          <p:nvPr/>
        </p:nvSpPr>
        <p:spPr>
          <a:xfrm>
            <a:off x="432619" y="829074"/>
            <a:ext cx="11759381" cy="523220"/>
          </a:xfrm>
          <a:prstGeom prst="rect">
            <a:avLst/>
          </a:prstGeom>
          <a:noFill/>
        </p:spPr>
        <p:txBody>
          <a:bodyPr wrap="square" rtlCol="0">
            <a:spAutoFit/>
          </a:bodyPr>
          <a:lstStyle/>
          <a:p>
            <a:pPr algn="ctr"/>
            <a:r>
              <a:rPr lang="it-IT" sz="2800" dirty="0"/>
              <a:t>The Workflow</a:t>
            </a:r>
          </a:p>
        </p:txBody>
      </p:sp>
      <p:sp>
        <p:nvSpPr>
          <p:cNvPr id="38" name="Rectangle 37">
            <a:extLst>
              <a:ext uri="{FF2B5EF4-FFF2-40B4-BE49-F238E27FC236}">
                <a16:creationId xmlns:a16="http://schemas.microsoft.com/office/drawing/2014/main" id="{56751DC1-F1F6-4BB3-B2EB-E78CEB3A3B06}"/>
              </a:ext>
            </a:extLst>
          </p:cNvPr>
          <p:cNvSpPr/>
          <p:nvPr/>
        </p:nvSpPr>
        <p:spPr>
          <a:xfrm>
            <a:off x="6390243" y="2150635"/>
            <a:ext cx="4823626" cy="2067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dirty="0">
                <a:solidFill>
                  <a:schemeClr val="bg2">
                    <a:lumMod val="25000"/>
                  </a:schemeClr>
                </a:solidFill>
              </a:rPr>
              <a:t>Evaluation of the results of the processes of machine learning.</a:t>
            </a:r>
          </a:p>
          <a:p>
            <a:pPr algn="just"/>
            <a:endParaRPr lang="en-US" dirty="0">
              <a:solidFill>
                <a:schemeClr val="bg2">
                  <a:lumMod val="25000"/>
                </a:schemeClr>
              </a:solidFill>
            </a:endParaRPr>
          </a:p>
          <a:p>
            <a:pPr marL="285750" indent="-285750" algn="just">
              <a:buFont typeface="Arial" panose="020B0604020202020204" pitchFamily="34" charset="0"/>
              <a:buChar char="•"/>
            </a:pPr>
            <a:r>
              <a:rPr lang="en-US" dirty="0">
                <a:solidFill>
                  <a:schemeClr val="bg2">
                    <a:lumMod val="25000"/>
                  </a:schemeClr>
                </a:solidFill>
              </a:rPr>
              <a:t>Accuracy</a:t>
            </a:r>
          </a:p>
          <a:p>
            <a:pPr marL="285750" indent="-285750" algn="just">
              <a:buFont typeface="Arial" panose="020B0604020202020204" pitchFamily="34" charset="0"/>
              <a:buChar char="•"/>
            </a:pPr>
            <a:r>
              <a:rPr lang="en-US" dirty="0">
                <a:solidFill>
                  <a:schemeClr val="bg2">
                    <a:lumMod val="25000"/>
                  </a:schemeClr>
                </a:solidFill>
              </a:rPr>
              <a:t>Time</a:t>
            </a:r>
          </a:p>
          <a:p>
            <a:pPr marL="285750" indent="-285750" algn="just">
              <a:buFont typeface="Arial" panose="020B0604020202020204" pitchFamily="34" charset="0"/>
              <a:buChar char="•"/>
            </a:pPr>
            <a:r>
              <a:rPr lang="en-US" dirty="0">
                <a:solidFill>
                  <a:schemeClr val="bg2">
                    <a:lumMod val="25000"/>
                  </a:schemeClr>
                </a:solidFill>
              </a:rPr>
              <a:t>Costs</a:t>
            </a:r>
          </a:p>
        </p:txBody>
      </p:sp>
    </p:spTree>
    <p:extLst>
      <p:ext uri="{BB962C8B-B14F-4D97-AF65-F5344CB8AC3E}">
        <p14:creationId xmlns:p14="http://schemas.microsoft.com/office/powerpoint/2010/main" val="3884741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EE86999A-AF29-4721-9324-1A27495EE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473362" y="4283431"/>
            <a:ext cx="3308108" cy="1711658"/>
          </a:xfrm>
          <a:prstGeom prst="rect">
            <a:avLst/>
          </a:prstGeom>
        </p:spPr>
      </p:pic>
      <p:sp>
        <p:nvSpPr>
          <p:cNvPr id="3" name="TextBox 2">
            <a:extLst>
              <a:ext uri="{FF2B5EF4-FFF2-40B4-BE49-F238E27FC236}">
                <a16:creationId xmlns:a16="http://schemas.microsoft.com/office/drawing/2014/main" id="{936625E3-4F18-4660-B136-64C1EF2C9E4A}"/>
              </a:ext>
            </a:extLst>
          </p:cNvPr>
          <p:cNvSpPr txBox="1"/>
          <p:nvPr/>
        </p:nvSpPr>
        <p:spPr>
          <a:xfrm>
            <a:off x="432619" y="829074"/>
            <a:ext cx="11759381" cy="523220"/>
          </a:xfrm>
          <a:prstGeom prst="rect">
            <a:avLst/>
          </a:prstGeom>
          <a:noFill/>
        </p:spPr>
        <p:txBody>
          <a:bodyPr wrap="square" rtlCol="0">
            <a:spAutoFit/>
          </a:bodyPr>
          <a:lstStyle/>
          <a:p>
            <a:pPr algn="ctr"/>
            <a:r>
              <a:rPr lang="it-IT" sz="2800" dirty="0"/>
              <a:t>Loading the dataset </a:t>
            </a:r>
            <a:r>
              <a:rPr lang="it-IT" sz="2800"/>
              <a:t>from storage</a:t>
            </a:r>
            <a:endParaRPr lang="it-IT" sz="2800" dirty="0"/>
          </a:p>
        </p:txBody>
      </p:sp>
      <p:pic>
        <p:nvPicPr>
          <p:cNvPr id="5" name="Graphic 4" descr="Document">
            <a:extLst>
              <a:ext uri="{FF2B5EF4-FFF2-40B4-BE49-F238E27FC236}">
                <a16:creationId xmlns:a16="http://schemas.microsoft.com/office/drawing/2014/main" id="{F6B57E73-5D3F-400F-889C-0DE7992E3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2487" y="2170157"/>
            <a:ext cx="914400" cy="914400"/>
          </a:xfrm>
          <a:prstGeom prst="rect">
            <a:avLst/>
          </a:prstGeom>
        </p:spPr>
      </p:pic>
      <p:sp>
        <p:nvSpPr>
          <p:cNvPr id="6" name="TextBox 5">
            <a:extLst>
              <a:ext uri="{FF2B5EF4-FFF2-40B4-BE49-F238E27FC236}">
                <a16:creationId xmlns:a16="http://schemas.microsoft.com/office/drawing/2014/main" id="{7DBB6120-902B-4DBD-BE5C-A463DA45C174}"/>
              </a:ext>
            </a:extLst>
          </p:cNvPr>
          <p:cNvSpPr txBox="1"/>
          <p:nvPr/>
        </p:nvSpPr>
        <p:spPr>
          <a:xfrm>
            <a:off x="5036508" y="5533319"/>
            <a:ext cx="1914242" cy="369332"/>
          </a:xfrm>
          <a:prstGeom prst="rect">
            <a:avLst/>
          </a:prstGeom>
          <a:noFill/>
        </p:spPr>
        <p:txBody>
          <a:bodyPr wrap="none" rtlCol="0">
            <a:spAutoFit/>
          </a:bodyPr>
          <a:lstStyle/>
          <a:p>
            <a:pPr algn="ctr"/>
            <a:r>
              <a:rPr lang="en-US" dirty="0"/>
              <a:t>DROPDUPLICATES</a:t>
            </a:r>
            <a:endParaRPr lang="it-IT" dirty="0"/>
          </a:p>
        </p:txBody>
      </p:sp>
      <p:sp>
        <p:nvSpPr>
          <p:cNvPr id="8" name="Rectangle 7">
            <a:extLst>
              <a:ext uri="{FF2B5EF4-FFF2-40B4-BE49-F238E27FC236}">
                <a16:creationId xmlns:a16="http://schemas.microsoft.com/office/drawing/2014/main" id="{9CA7F9A9-AC48-4114-9E38-6B335B40AA61}"/>
              </a:ext>
            </a:extLst>
          </p:cNvPr>
          <p:cNvSpPr/>
          <p:nvPr/>
        </p:nvSpPr>
        <p:spPr>
          <a:xfrm>
            <a:off x="4998614" y="4106234"/>
            <a:ext cx="1982146" cy="369332"/>
          </a:xfrm>
          <a:prstGeom prst="rect">
            <a:avLst/>
          </a:prstGeom>
        </p:spPr>
        <p:txBody>
          <a:bodyPr wrap="none">
            <a:spAutoFit/>
          </a:bodyPr>
          <a:lstStyle/>
          <a:p>
            <a:pPr algn="ctr"/>
            <a:r>
              <a:rPr lang="en-US" dirty="0"/>
              <a:t>DROPMALFORMED</a:t>
            </a:r>
          </a:p>
        </p:txBody>
      </p:sp>
      <p:pic>
        <p:nvPicPr>
          <p:cNvPr id="4" name="Graphic 3" descr="Line arrow Straight">
            <a:extLst>
              <a:ext uri="{FF2B5EF4-FFF2-40B4-BE49-F238E27FC236}">
                <a16:creationId xmlns:a16="http://schemas.microsoft.com/office/drawing/2014/main" id="{74CC0D69-3C7F-481D-9CFD-52D3F8765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532487" y="4537538"/>
            <a:ext cx="914400" cy="914400"/>
          </a:xfrm>
          <a:prstGeom prst="rect">
            <a:avLst/>
          </a:prstGeom>
        </p:spPr>
      </p:pic>
      <p:pic>
        <p:nvPicPr>
          <p:cNvPr id="10" name="Graphic 9" descr="Line arrow Straight">
            <a:extLst>
              <a:ext uri="{FF2B5EF4-FFF2-40B4-BE49-F238E27FC236}">
                <a16:creationId xmlns:a16="http://schemas.microsoft.com/office/drawing/2014/main" id="{485B1554-9195-49E5-A37A-CFFF615D6E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532488" y="3165938"/>
            <a:ext cx="914400" cy="914400"/>
          </a:xfrm>
          <a:prstGeom prst="rect">
            <a:avLst/>
          </a:prstGeom>
        </p:spPr>
      </p:pic>
      <p:sp>
        <p:nvSpPr>
          <p:cNvPr id="9" name="Rectangle 8">
            <a:extLst>
              <a:ext uri="{FF2B5EF4-FFF2-40B4-BE49-F238E27FC236}">
                <a16:creationId xmlns:a16="http://schemas.microsoft.com/office/drawing/2014/main" id="{2E873F16-13A2-4055-B2A3-93CBBD9C4F94}"/>
              </a:ext>
            </a:extLst>
          </p:cNvPr>
          <p:cNvSpPr/>
          <p:nvPr/>
        </p:nvSpPr>
        <p:spPr>
          <a:xfrm>
            <a:off x="7053121" y="3966278"/>
            <a:ext cx="3714135" cy="646331"/>
          </a:xfrm>
          <a:prstGeom prst="rect">
            <a:avLst/>
          </a:prstGeom>
        </p:spPr>
        <p:txBody>
          <a:bodyPr wrap="square">
            <a:spAutoFit/>
          </a:bodyPr>
          <a:lstStyle/>
          <a:p>
            <a:r>
              <a:rPr lang="en-US" dirty="0"/>
              <a:t>ignores the whole</a:t>
            </a:r>
          </a:p>
          <a:p>
            <a:r>
              <a:rPr lang="en-US" dirty="0"/>
              <a:t>corrupted records.</a:t>
            </a:r>
            <a:endParaRPr lang="it-IT" dirty="0"/>
          </a:p>
        </p:txBody>
      </p:sp>
      <p:sp>
        <p:nvSpPr>
          <p:cNvPr id="11" name="Rectangle 10">
            <a:extLst>
              <a:ext uri="{FF2B5EF4-FFF2-40B4-BE49-F238E27FC236}">
                <a16:creationId xmlns:a16="http://schemas.microsoft.com/office/drawing/2014/main" id="{B92E9CCA-38AE-463F-8EE1-DDFCE82A33D0}"/>
              </a:ext>
            </a:extLst>
          </p:cNvPr>
          <p:cNvSpPr/>
          <p:nvPr/>
        </p:nvSpPr>
        <p:spPr>
          <a:xfrm>
            <a:off x="7053121" y="5288247"/>
            <a:ext cx="2873737" cy="923330"/>
          </a:xfrm>
          <a:prstGeom prst="rect">
            <a:avLst/>
          </a:prstGeom>
        </p:spPr>
        <p:txBody>
          <a:bodyPr wrap="square">
            <a:spAutoFit/>
          </a:bodyPr>
          <a:lstStyle/>
          <a:p>
            <a:r>
              <a:rPr lang="en-US" dirty="0"/>
              <a:t>returns a new </a:t>
            </a:r>
            <a:r>
              <a:rPr lang="en-US" dirty="0" err="1"/>
              <a:t>DataFrame</a:t>
            </a:r>
            <a:r>
              <a:rPr lang="en-US" dirty="0"/>
              <a:t> with duplicate rows removed.</a:t>
            </a:r>
            <a:endParaRPr lang="it-IT" dirty="0"/>
          </a:p>
        </p:txBody>
      </p:sp>
      <p:sp>
        <p:nvSpPr>
          <p:cNvPr id="12" name="Rectangle 11">
            <a:extLst>
              <a:ext uri="{FF2B5EF4-FFF2-40B4-BE49-F238E27FC236}">
                <a16:creationId xmlns:a16="http://schemas.microsoft.com/office/drawing/2014/main" id="{1669C9C0-7444-4B6B-B198-908ABA84E11B}"/>
              </a:ext>
            </a:extLst>
          </p:cNvPr>
          <p:cNvSpPr/>
          <p:nvPr/>
        </p:nvSpPr>
        <p:spPr>
          <a:xfrm>
            <a:off x="0" y="0"/>
            <a:ext cx="432000" cy="6858000"/>
          </a:xfrm>
          <a:prstGeom prst="rect">
            <a:avLst/>
          </a:prstGeom>
          <a:solidFill>
            <a:srgbClr val="94B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ctangle 12">
            <a:extLst>
              <a:ext uri="{FF2B5EF4-FFF2-40B4-BE49-F238E27FC236}">
                <a16:creationId xmlns:a16="http://schemas.microsoft.com/office/drawing/2014/main" id="{C9672BF5-1FF8-475B-BC89-19E22DA9AF9D}"/>
              </a:ext>
            </a:extLst>
          </p:cNvPr>
          <p:cNvSpPr/>
          <p:nvPr/>
        </p:nvSpPr>
        <p:spPr>
          <a:xfrm rot="16200000">
            <a:off x="-3222399" y="3259723"/>
            <a:ext cx="6858000" cy="338554"/>
          </a:xfrm>
          <a:prstGeom prst="rect">
            <a:avLst/>
          </a:prstGeom>
        </p:spPr>
        <p:txBody>
          <a:bodyPr wrap="square">
            <a:spAutoFit/>
          </a:bodyPr>
          <a:lstStyle/>
          <a:p>
            <a:pPr algn="ctr">
              <a:spcAft>
                <a:spcPts val="0"/>
              </a:spcAft>
            </a:pPr>
            <a:r>
              <a:rPr lang="en-GB"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t>A data-driven analysis for car accident characteristics in U.S. using Apache Spark </a:t>
            </a:r>
            <a:endParaRPr lang="it-IT"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018641F5-42C8-4B2B-9974-4293C64E4239}"/>
              </a:ext>
            </a:extLst>
          </p:cNvPr>
          <p:cNvGrpSpPr/>
          <p:nvPr/>
        </p:nvGrpSpPr>
        <p:grpSpPr>
          <a:xfrm>
            <a:off x="1029887" y="124229"/>
            <a:ext cx="2901376" cy="611634"/>
            <a:chOff x="474188" y="63656"/>
            <a:chExt cx="2901376" cy="611634"/>
          </a:xfrm>
        </p:grpSpPr>
        <p:pic>
          <p:nvPicPr>
            <p:cNvPr id="15" name="Picture 14" descr="A picture containing table, game, room, computer&#10;&#10;Description automatically generated">
              <a:extLst>
                <a:ext uri="{FF2B5EF4-FFF2-40B4-BE49-F238E27FC236}">
                  <a16:creationId xmlns:a16="http://schemas.microsoft.com/office/drawing/2014/main" id="{9503F7AC-151A-4531-AC8A-22A4505361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16" name="TextBox 15">
              <a:extLst>
                <a:ext uri="{FF2B5EF4-FFF2-40B4-BE49-F238E27FC236}">
                  <a16:creationId xmlns:a16="http://schemas.microsoft.com/office/drawing/2014/main" id="{D64C1937-5663-4F5D-9778-14F1A031A31D}"/>
                </a:ext>
              </a:extLst>
            </p:cNvPr>
            <p:cNvSpPr txBox="1"/>
            <p:nvPr/>
          </p:nvSpPr>
          <p:spPr>
            <a:xfrm>
              <a:off x="1029567" y="180533"/>
              <a:ext cx="1790618" cy="369332"/>
            </a:xfrm>
            <a:prstGeom prst="rect">
              <a:avLst/>
            </a:prstGeom>
            <a:noFill/>
          </p:spPr>
          <p:txBody>
            <a:bodyPr wrap="none" rtlCol="0">
              <a:spAutoFit/>
            </a:bodyPr>
            <a:lstStyle/>
            <a:p>
              <a:r>
                <a:rPr lang="it-IT" dirty="0">
                  <a:solidFill>
                    <a:schemeClr val="bg1"/>
                  </a:solidFill>
                </a:rPr>
                <a:t>DATA CLEANSING</a:t>
              </a:r>
            </a:p>
          </p:txBody>
        </p:sp>
      </p:grpSp>
      <p:grpSp>
        <p:nvGrpSpPr>
          <p:cNvPr id="17" name="Group 16">
            <a:extLst>
              <a:ext uri="{FF2B5EF4-FFF2-40B4-BE49-F238E27FC236}">
                <a16:creationId xmlns:a16="http://schemas.microsoft.com/office/drawing/2014/main" id="{43365E46-A118-4A51-B5C4-0ADCE271A0F9}"/>
              </a:ext>
            </a:extLst>
          </p:cNvPr>
          <p:cNvGrpSpPr/>
          <p:nvPr/>
        </p:nvGrpSpPr>
        <p:grpSpPr>
          <a:xfrm>
            <a:off x="4076775" y="176256"/>
            <a:ext cx="2367227" cy="499031"/>
            <a:chOff x="3385292" y="59382"/>
            <a:chExt cx="2901376" cy="611634"/>
          </a:xfrm>
        </p:grpSpPr>
        <p:pic>
          <p:nvPicPr>
            <p:cNvPr id="18" name="Picture 17" descr="A picture containing table, game, room, computer&#10;&#10;Description automatically generated">
              <a:extLst>
                <a:ext uri="{FF2B5EF4-FFF2-40B4-BE49-F238E27FC236}">
                  <a16:creationId xmlns:a16="http://schemas.microsoft.com/office/drawing/2014/main" id="{01CC41AD-B740-4513-AD28-601580B290D0}"/>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9" name="TextBox 18">
              <a:extLst>
                <a:ext uri="{FF2B5EF4-FFF2-40B4-BE49-F238E27FC236}">
                  <a16:creationId xmlns:a16="http://schemas.microsoft.com/office/drawing/2014/main" id="{F0068E44-651A-4C93-9CBF-2E88A769967D}"/>
                </a:ext>
              </a:extLst>
            </p:cNvPr>
            <p:cNvSpPr txBox="1"/>
            <p:nvPr/>
          </p:nvSpPr>
          <p:spPr>
            <a:xfrm>
              <a:off x="3607684" y="175116"/>
              <a:ext cx="2326688" cy="377225"/>
            </a:xfrm>
            <a:prstGeom prst="rect">
              <a:avLst/>
            </a:prstGeom>
            <a:noFill/>
          </p:spPr>
          <p:txBody>
            <a:bodyPr wrap="none" rtlCol="0">
              <a:spAutoFit/>
            </a:bodyPr>
            <a:lstStyle/>
            <a:p>
              <a:r>
                <a:rPr lang="it-IT" sz="1400" dirty="0">
                  <a:solidFill>
                    <a:schemeClr val="bg1"/>
                  </a:solidFill>
                </a:rPr>
                <a:t>FEATURE ENGINEERING</a:t>
              </a:r>
            </a:p>
          </p:txBody>
        </p:sp>
      </p:grpSp>
      <p:grpSp>
        <p:nvGrpSpPr>
          <p:cNvPr id="20" name="Group 19">
            <a:extLst>
              <a:ext uri="{FF2B5EF4-FFF2-40B4-BE49-F238E27FC236}">
                <a16:creationId xmlns:a16="http://schemas.microsoft.com/office/drawing/2014/main" id="{7E9DF9D2-B139-46B5-88F9-8FD53228005D}"/>
              </a:ext>
            </a:extLst>
          </p:cNvPr>
          <p:cNvGrpSpPr/>
          <p:nvPr/>
        </p:nvGrpSpPr>
        <p:grpSpPr>
          <a:xfrm>
            <a:off x="6558866" y="176256"/>
            <a:ext cx="2368800" cy="500400"/>
            <a:chOff x="6306124" y="63656"/>
            <a:chExt cx="2901376" cy="611634"/>
          </a:xfrm>
        </p:grpSpPr>
        <p:pic>
          <p:nvPicPr>
            <p:cNvPr id="21" name="Picture 20" descr="A picture containing table, game, room, computer&#10;&#10;Description automatically generated">
              <a:extLst>
                <a:ext uri="{FF2B5EF4-FFF2-40B4-BE49-F238E27FC236}">
                  <a16:creationId xmlns:a16="http://schemas.microsoft.com/office/drawing/2014/main" id="{B05E3507-B121-451D-8928-32638E690209}"/>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22" name="TextBox 21">
              <a:extLst>
                <a:ext uri="{FF2B5EF4-FFF2-40B4-BE49-F238E27FC236}">
                  <a16:creationId xmlns:a16="http://schemas.microsoft.com/office/drawing/2014/main" id="{46D1A356-63A6-4336-AEAA-41789F92D2FF}"/>
                </a:ext>
              </a:extLst>
            </p:cNvPr>
            <p:cNvSpPr txBox="1"/>
            <p:nvPr/>
          </p:nvSpPr>
          <p:spPr>
            <a:xfrm>
              <a:off x="6395501"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grpSp>
        <p:nvGrpSpPr>
          <p:cNvPr id="23" name="Group 22">
            <a:extLst>
              <a:ext uri="{FF2B5EF4-FFF2-40B4-BE49-F238E27FC236}">
                <a16:creationId xmlns:a16="http://schemas.microsoft.com/office/drawing/2014/main" id="{37E1B1B7-6B30-468B-86E9-7D01FBB6F0D1}"/>
              </a:ext>
            </a:extLst>
          </p:cNvPr>
          <p:cNvGrpSpPr/>
          <p:nvPr/>
        </p:nvGrpSpPr>
        <p:grpSpPr>
          <a:xfrm>
            <a:off x="9071605" y="176256"/>
            <a:ext cx="2368800" cy="500400"/>
            <a:chOff x="9217228" y="67930"/>
            <a:chExt cx="2901376" cy="611634"/>
          </a:xfrm>
        </p:grpSpPr>
        <p:pic>
          <p:nvPicPr>
            <p:cNvPr id="24" name="Picture 23" descr="A picture containing table, game, room, computer&#10;&#10;Description automatically generated">
              <a:extLst>
                <a:ext uri="{FF2B5EF4-FFF2-40B4-BE49-F238E27FC236}">
                  <a16:creationId xmlns:a16="http://schemas.microsoft.com/office/drawing/2014/main" id="{4064F52C-C201-4E34-9613-6B53A40CC39E}"/>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25" name="TextBox 24">
              <a:extLst>
                <a:ext uri="{FF2B5EF4-FFF2-40B4-BE49-F238E27FC236}">
                  <a16:creationId xmlns:a16="http://schemas.microsoft.com/office/drawing/2014/main" id="{266F376A-5D42-4B85-9621-CBDE95A58F3C}"/>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pic>
        <p:nvPicPr>
          <p:cNvPr id="26" name="Picture 25" descr="A close up of a crosswalk&#10;&#10;Description automatically generated">
            <a:extLst>
              <a:ext uri="{FF2B5EF4-FFF2-40B4-BE49-F238E27FC236}">
                <a16:creationId xmlns:a16="http://schemas.microsoft.com/office/drawing/2014/main" id="{05193019-3DA6-45A0-A575-6A188EE6708B}"/>
              </a:ext>
            </a:extLst>
          </p:cNvPr>
          <p:cNvPicPr>
            <a:picLocks noChangeAspect="1"/>
          </p:cNvPicPr>
          <p:nvPr/>
        </p:nvPicPr>
        <p:blipFill>
          <a:blip r:embed="rId9">
            <a:alphaModFix amt="70000"/>
            <a:extLst>
              <a:ext uri="{28A0092B-C50C-407E-A947-70E740481C1C}">
                <a14:useLocalDpi xmlns:a14="http://schemas.microsoft.com/office/drawing/2010/main" val="0"/>
              </a:ext>
            </a:extLst>
          </a:blip>
          <a:stretch>
            <a:fillRect/>
          </a:stretch>
        </p:blipFill>
        <p:spPr>
          <a:xfrm>
            <a:off x="432619" y="6922048"/>
            <a:ext cx="11759381" cy="2469602"/>
          </a:xfrm>
          <a:prstGeom prst="rect">
            <a:avLst/>
          </a:prstGeom>
        </p:spPr>
      </p:pic>
    </p:spTree>
    <p:extLst>
      <p:ext uri="{BB962C8B-B14F-4D97-AF65-F5344CB8AC3E}">
        <p14:creationId xmlns:p14="http://schemas.microsoft.com/office/powerpoint/2010/main" val="209180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25E-6 4.44444E-6 L 0.40951 4.44444E-6 " pathEditMode="relative" rAng="0" ptsTypes="AA">
                                      <p:cBhvr>
                                        <p:cTn id="6" dur="2000" fill="hold"/>
                                        <p:tgtEl>
                                          <p:spTgt spid="7"/>
                                        </p:tgtEl>
                                        <p:attrNameLst>
                                          <p:attrName>ppt_x</p:attrName>
                                          <p:attrName>ppt_y</p:attrName>
                                        </p:attrNameLst>
                                      </p:cBhvr>
                                      <p:rCtr x="204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BDBC6E6-C572-4CD6-82D8-29B076A6A0A3}"/>
              </a:ext>
            </a:extLst>
          </p:cNvPr>
          <p:cNvGraphicFramePr>
            <a:graphicFrameLocks noGrp="1"/>
          </p:cNvGraphicFramePr>
          <p:nvPr>
            <p:extLst>
              <p:ext uri="{D42A27DB-BD31-4B8C-83A1-F6EECF244321}">
                <p14:modId xmlns:p14="http://schemas.microsoft.com/office/powerpoint/2010/main" val="3433803501"/>
              </p:ext>
            </p:extLst>
          </p:nvPr>
        </p:nvGraphicFramePr>
        <p:xfrm>
          <a:off x="534309" y="1861704"/>
          <a:ext cx="11555999" cy="3874192"/>
        </p:xfrm>
        <a:graphic>
          <a:graphicData uri="http://schemas.openxmlformats.org/drawingml/2006/table">
            <a:tbl>
              <a:tblPr/>
              <a:tblGrid>
                <a:gridCol w="1650857">
                  <a:extLst>
                    <a:ext uri="{9D8B030D-6E8A-4147-A177-3AD203B41FA5}">
                      <a16:colId xmlns:a16="http://schemas.microsoft.com/office/drawing/2014/main" val="3465448286"/>
                    </a:ext>
                  </a:extLst>
                </a:gridCol>
                <a:gridCol w="1650857">
                  <a:extLst>
                    <a:ext uri="{9D8B030D-6E8A-4147-A177-3AD203B41FA5}">
                      <a16:colId xmlns:a16="http://schemas.microsoft.com/office/drawing/2014/main" val="155026033"/>
                    </a:ext>
                  </a:extLst>
                </a:gridCol>
                <a:gridCol w="1650857">
                  <a:extLst>
                    <a:ext uri="{9D8B030D-6E8A-4147-A177-3AD203B41FA5}">
                      <a16:colId xmlns:a16="http://schemas.microsoft.com/office/drawing/2014/main" val="2593754875"/>
                    </a:ext>
                  </a:extLst>
                </a:gridCol>
                <a:gridCol w="1650857">
                  <a:extLst>
                    <a:ext uri="{9D8B030D-6E8A-4147-A177-3AD203B41FA5}">
                      <a16:colId xmlns:a16="http://schemas.microsoft.com/office/drawing/2014/main" val="2848618592"/>
                    </a:ext>
                  </a:extLst>
                </a:gridCol>
                <a:gridCol w="1650857">
                  <a:extLst>
                    <a:ext uri="{9D8B030D-6E8A-4147-A177-3AD203B41FA5}">
                      <a16:colId xmlns:a16="http://schemas.microsoft.com/office/drawing/2014/main" val="661283898"/>
                    </a:ext>
                  </a:extLst>
                </a:gridCol>
                <a:gridCol w="1650857">
                  <a:extLst>
                    <a:ext uri="{9D8B030D-6E8A-4147-A177-3AD203B41FA5}">
                      <a16:colId xmlns:a16="http://schemas.microsoft.com/office/drawing/2014/main" val="653267819"/>
                    </a:ext>
                  </a:extLst>
                </a:gridCol>
                <a:gridCol w="1650857">
                  <a:extLst>
                    <a:ext uri="{9D8B030D-6E8A-4147-A177-3AD203B41FA5}">
                      <a16:colId xmlns:a16="http://schemas.microsoft.com/office/drawing/2014/main" val="1812019704"/>
                    </a:ext>
                  </a:extLst>
                </a:gridCol>
              </a:tblGrid>
              <a:tr h="5534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a:t>City</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Crossing</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Railway</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err="1"/>
                        <a:t>Severity</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err="1"/>
                        <a:t>Start_Time</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Precipitation</a:t>
                      </a:r>
                      <a:r>
                        <a:rPr lang="it-IT" sz="1400" dirty="0"/>
                        <a:t>(in)</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Humidity</a:t>
                      </a:r>
                      <a:r>
                        <a:rPr lang="it-IT" sz="1400" dirty="0"/>
                        <a:t>(%)</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5043626"/>
                  </a:ext>
                </a:extLst>
              </a:tr>
              <a:tr h="55345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County</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Give_Way</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Roundabout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Airport_Code</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Start_Lat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Temperature(F)</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Wind_Chill</a:t>
                      </a:r>
                      <a:r>
                        <a:rPr lang="it-IT" sz="1400" dirty="0"/>
                        <a:t>(F)</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7105101"/>
                  </a:ext>
                </a:extLst>
              </a:tr>
              <a:tr h="55345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State</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Traffic_Signal</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a:t>Stop</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Weather_Timestamp</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Start_Lng</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Street</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Pressure(in)</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250335"/>
                  </a:ext>
                </a:extLst>
              </a:tr>
              <a:tr h="55345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Weather_Condition</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Junction</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No_Exit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a:t>TMC</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err="1"/>
                        <a:t>Timezone</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a:t>Distance(mi)</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err="1"/>
                        <a:t>Visibility</a:t>
                      </a:r>
                      <a:r>
                        <a:rPr lang="it-IT" sz="1400" dirty="0"/>
                        <a:t>(mi)</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2604459"/>
                  </a:ext>
                </a:extLst>
              </a:tr>
              <a:tr h="5534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a:t>ID</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Bump</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Nautical_Twilight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Sunrise_Sunset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End_Lat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err="1"/>
                        <a:t>Description</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Wind_Direction</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597320"/>
                  </a:ext>
                </a:extLst>
              </a:tr>
              <a:tr h="553456">
                <a:tc>
                  <a:txBody>
                    <a:bodyPr/>
                    <a:lstStyle/>
                    <a:p>
                      <a:pPr algn="ctr" fontAlgn="ctr"/>
                      <a:r>
                        <a:rPr lang="it-IT" sz="1400" dirty="0"/>
                        <a:t>Source</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a:t>Station</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Turning_Loop</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Civil_Twilight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End_Lng</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End_Time</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Side</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8720417"/>
                  </a:ext>
                </a:extLst>
              </a:tr>
              <a:tr h="553456">
                <a:tc>
                  <a:txBody>
                    <a:bodyPr/>
                    <a:lstStyle/>
                    <a:p>
                      <a:pPr algn="ctr" fontAlgn="ctr"/>
                      <a:r>
                        <a:rPr lang="it-IT" sz="1400" dirty="0"/>
                        <a:t>Country</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Traffic_Calming</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r>
                        <a:rPr lang="it-IT" sz="1400" dirty="0" err="1"/>
                        <a:t>Amenity</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Astronomical_Twilight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Zipcode</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r>
                        <a:rPr lang="it-IT" sz="1400" dirty="0"/>
                        <a:t>Number</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err="1"/>
                        <a:t>Wind_Speed</a:t>
                      </a:r>
                      <a:r>
                        <a:rPr lang="it-IT" sz="1400" dirty="0"/>
                        <a:t>(mph)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377992"/>
                  </a:ext>
                </a:extLst>
              </a:tr>
            </a:tbl>
          </a:graphicData>
        </a:graphic>
      </p:graphicFrame>
      <p:sp>
        <p:nvSpPr>
          <p:cNvPr id="3" name="TextBox 2">
            <a:extLst>
              <a:ext uri="{FF2B5EF4-FFF2-40B4-BE49-F238E27FC236}">
                <a16:creationId xmlns:a16="http://schemas.microsoft.com/office/drawing/2014/main" id="{936625E3-4F18-4660-B136-64C1EF2C9E4A}"/>
              </a:ext>
            </a:extLst>
          </p:cNvPr>
          <p:cNvSpPr txBox="1"/>
          <p:nvPr/>
        </p:nvSpPr>
        <p:spPr>
          <a:xfrm>
            <a:off x="432619" y="829074"/>
            <a:ext cx="11759381" cy="523220"/>
          </a:xfrm>
          <a:prstGeom prst="rect">
            <a:avLst/>
          </a:prstGeom>
          <a:noFill/>
        </p:spPr>
        <p:txBody>
          <a:bodyPr wrap="square" rtlCol="0">
            <a:spAutoFit/>
          </a:bodyPr>
          <a:lstStyle/>
          <a:p>
            <a:pPr algn="ctr"/>
            <a:r>
              <a:rPr lang="it-IT" sz="2800" dirty="0"/>
              <a:t>Features of the dataset</a:t>
            </a:r>
          </a:p>
        </p:txBody>
      </p:sp>
      <p:grpSp>
        <p:nvGrpSpPr>
          <p:cNvPr id="4" name="Group 3">
            <a:extLst>
              <a:ext uri="{FF2B5EF4-FFF2-40B4-BE49-F238E27FC236}">
                <a16:creationId xmlns:a16="http://schemas.microsoft.com/office/drawing/2014/main" id="{09906B28-C8A2-430D-8B3B-E63E16929A8F}"/>
              </a:ext>
            </a:extLst>
          </p:cNvPr>
          <p:cNvGrpSpPr/>
          <p:nvPr/>
        </p:nvGrpSpPr>
        <p:grpSpPr>
          <a:xfrm>
            <a:off x="1032479" y="178275"/>
            <a:ext cx="2368800" cy="500400"/>
            <a:chOff x="474188" y="63656"/>
            <a:chExt cx="2901376" cy="611634"/>
          </a:xfrm>
        </p:grpSpPr>
        <p:pic>
          <p:nvPicPr>
            <p:cNvPr id="5" name="Picture 4" descr="A picture containing table, game, room, computer&#10;&#10;Description automatically generated">
              <a:extLst>
                <a:ext uri="{FF2B5EF4-FFF2-40B4-BE49-F238E27FC236}">
                  <a16:creationId xmlns:a16="http://schemas.microsoft.com/office/drawing/2014/main" id="{7C73C35C-C846-4217-BE71-F3518C082D02}"/>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6" name="TextBox 5">
              <a:extLst>
                <a:ext uri="{FF2B5EF4-FFF2-40B4-BE49-F238E27FC236}">
                  <a16:creationId xmlns:a16="http://schemas.microsoft.com/office/drawing/2014/main" id="{DC2663B1-268A-420E-A2C9-8FC6D8E21578}"/>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7" name="Group 6">
            <a:extLst>
              <a:ext uri="{FF2B5EF4-FFF2-40B4-BE49-F238E27FC236}">
                <a16:creationId xmlns:a16="http://schemas.microsoft.com/office/drawing/2014/main" id="{F238C6ED-72D3-4387-A2A5-00CBFC5E4FD4}"/>
              </a:ext>
            </a:extLst>
          </p:cNvPr>
          <p:cNvGrpSpPr/>
          <p:nvPr/>
        </p:nvGrpSpPr>
        <p:grpSpPr>
          <a:xfrm>
            <a:off x="3546791" y="122658"/>
            <a:ext cx="2901376" cy="611634"/>
            <a:chOff x="3385292" y="59382"/>
            <a:chExt cx="2901376" cy="611634"/>
          </a:xfrm>
        </p:grpSpPr>
        <p:pic>
          <p:nvPicPr>
            <p:cNvPr id="8" name="Picture 7" descr="A picture containing table, game, room, computer&#10;&#10;Description automatically generated">
              <a:extLst>
                <a:ext uri="{FF2B5EF4-FFF2-40B4-BE49-F238E27FC236}">
                  <a16:creationId xmlns:a16="http://schemas.microsoft.com/office/drawing/2014/main" id="{0971DA2D-70CB-4E97-9346-65D52BB36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9" name="TextBox 8">
              <a:extLst>
                <a:ext uri="{FF2B5EF4-FFF2-40B4-BE49-F238E27FC236}">
                  <a16:creationId xmlns:a16="http://schemas.microsoft.com/office/drawing/2014/main" id="{EFCD584A-2050-47AA-B459-09EB74E6BEE3}"/>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10" name="Group 9">
            <a:extLst>
              <a:ext uri="{FF2B5EF4-FFF2-40B4-BE49-F238E27FC236}">
                <a16:creationId xmlns:a16="http://schemas.microsoft.com/office/drawing/2014/main" id="{59D3B0D8-97E5-4ABF-9193-2D9B12DD013E}"/>
              </a:ext>
            </a:extLst>
          </p:cNvPr>
          <p:cNvGrpSpPr/>
          <p:nvPr/>
        </p:nvGrpSpPr>
        <p:grpSpPr>
          <a:xfrm>
            <a:off x="6563580" y="178275"/>
            <a:ext cx="2368800" cy="500400"/>
            <a:chOff x="6306124" y="63656"/>
            <a:chExt cx="2901376" cy="611634"/>
          </a:xfrm>
        </p:grpSpPr>
        <p:pic>
          <p:nvPicPr>
            <p:cNvPr id="11" name="Picture 10" descr="A picture containing table, game, room, computer&#10;&#10;Description automatically generated">
              <a:extLst>
                <a:ext uri="{FF2B5EF4-FFF2-40B4-BE49-F238E27FC236}">
                  <a16:creationId xmlns:a16="http://schemas.microsoft.com/office/drawing/2014/main" id="{FB1D2466-F235-4FA8-8E54-2FE9B7D94830}"/>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12" name="TextBox 11">
              <a:extLst>
                <a:ext uri="{FF2B5EF4-FFF2-40B4-BE49-F238E27FC236}">
                  <a16:creationId xmlns:a16="http://schemas.microsoft.com/office/drawing/2014/main" id="{92B36501-8854-4EA8-99BC-13B3E7715A47}"/>
                </a:ext>
              </a:extLst>
            </p:cNvPr>
            <p:cNvSpPr txBox="1"/>
            <p:nvPr/>
          </p:nvSpPr>
          <p:spPr>
            <a:xfrm>
              <a:off x="6384627"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grpSp>
        <p:nvGrpSpPr>
          <p:cNvPr id="13" name="Group 12">
            <a:extLst>
              <a:ext uri="{FF2B5EF4-FFF2-40B4-BE49-F238E27FC236}">
                <a16:creationId xmlns:a16="http://schemas.microsoft.com/office/drawing/2014/main" id="{B6049172-8F87-48B2-8727-2D51D0960F6E}"/>
              </a:ext>
            </a:extLst>
          </p:cNvPr>
          <p:cNvGrpSpPr/>
          <p:nvPr/>
        </p:nvGrpSpPr>
        <p:grpSpPr>
          <a:xfrm>
            <a:off x="9069014" y="177425"/>
            <a:ext cx="2368800" cy="500400"/>
            <a:chOff x="9217228" y="67930"/>
            <a:chExt cx="2901376" cy="611634"/>
          </a:xfrm>
        </p:grpSpPr>
        <p:pic>
          <p:nvPicPr>
            <p:cNvPr id="14" name="Picture 13" descr="A picture containing table, game, room, computer&#10;&#10;Description automatically generated">
              <a:extLst>
                <a:ext uri="{FF2B5EF4-FFF2-40B4-BE49-F238E27FC236}">
                  <a16:creationId xmlns:a16="http://schemas.microsoft.com/office/drawing/2014/main" id="{295085B0-0BC9-4103-884F-94587D743BF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5" name="TextBox 14">
              <a:extLst>
                <a:ext uri="{FF2B5EF4-FFF2-40B4-BE49-F238E27FC236}">
                  <a16:creationId xmlns:a16="http://schemas.microsoft.com/office/drawing/2014/main" id="{0C87FD76-959F-49D4-BF38-9DEEC7F70C11}"/>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Tree>
    <p:extLst>
      <p:ext uri="{BB962C8B-B14F-4D97-AF65-F5344CB8AC3E}">
        <p14:creationId xmlns:p14="http://schemas.microsoft.com/office/powerpoint/2010/main" val="4196807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BDBC6E6-C572-4CD6-82D8-29B076A6A0A3}"/>
              </a:ext>
            </a:extLst>
          </p:cNvPr>
          <p:cNvGraphicFramePr>
            <a:graphicFrameLocks noGrp="1"/>
          </p:cNvGraphicFramePr>
          <p:nvPr>
            <p:extLst>
              <p:ext uri="{D42A27DB-BD31-4B8C-83A1-F6EECF244321}">
                <p14:modId xmlns:p14="http://schemas.microsoft.com/office/powerpoint/2010/main" val="356547510"/>
              </p:ext>
            </p:extLst>
          </p:nvPr>
        </p:nvGraphicFramePr>
        <p:xfrm>
          <a:off x="534309" y="1861704"/>
          <a:ext cx="11555999" cy="2767280"/>
        </p:xfrm>
        <a:graphic>
          <a:graphicData uri="http://schemas.openxmlformats.org/drawingml/2006/table">
            <a:tbl>
              <a:tblPr/>
              <a:tblGrid>
                <a:gridCol w="1650857">
                  <a:extLst>
                    <a:ext uri="{9D8B030D-6E8A-4147-A177-3AD203B41FA5}">
                      <a16:colId xmlns:a16="http://schemas.microsoft.com/office/drawing/2014/main" val="3465448286"/>
                    </a:ext>
                  </a:extLst>
                </a:gridCol>
                <a:gridCol w="1650857">
                  <a:extLst>
                    <a:ext uri="{9D8B030D-6E8A-4147-A177-3AD203B41FA5}">
                      <a16:colId xmlns:a16="http://schemas.microsoft.com/office/drawing/2014/main" val="155026033"/>
                    </a:ext>
                  </a:extLst>
                </a:gridCol>
                <a:gridCol w="1650857">
                  <a:extLst>
                    <a:ext uri="{9D8B030D-6E8A-4147-A177-3AD203B41FA5}">
                      <a16:colId xmlns:a16="http://schemas.microsoft.com/office/drawing/2014/main" val="2593754875"/>
                    </a:ext>
                  </a:extLst>
                </a:gridCol>
                <a:gridCol w="1650857">
                  <a:extLst>
                    <a:ext uri="{9D8B030D-6E8A-4147-A177-3AD203B41FA5}">
                      <a16:colId xmlns:a16="http://schemas.microsoft.com/office/drawing/2014/main" val="2848618592"/>
                    </a:ext>
                  </a:extLst>
                </a:gridCol>
                <a:gridCol w="1650857">
                  <a:extLst>
                    <a:ext uri="{9D8B030D-6E8A-4147-A177-3AD203B41FA5}">
                      <a16:colId xmlns:a16="http://schemas.microsoft.com/office/drawing/2014/main" val="661283898"/>
                    </a:ext>
                  </a:extLst>
                </a:gridCol>
                <a:gridCol w="1650857">
                  <a:extLst>
                    <a:ext uri="{9D8B030D-6E8A-4147-A177-3AD203B41FA5}">
                      <a16:colId xmlns:a16="http://schemas.microsoft.com/office/drawing/2014/main" val="653267819"/>
                    </a:ext>
                  </a:extLst>
                </a:gridCol>
                <a:gridCol w="1650857">
                  <a:extLst>
                    <a:ext uri="{9D8B030D-6E8A-4147-A177-3AD203B41FA5}">
                      <a16:colId xmlns:a16="http://schemas.microsoft.com/office/drawing/2014/main" val="1812019704"/>
                    </a:ext>
                  </a:extLst>
                </a:gridCol>
              </a:tblGrid>
              <a:tr h="5534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a:t>City</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Crossing</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Railway</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err="1"/>
                        <a:t>Severity</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err="1"/>
                        <a:t>Start_Time</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Precipitation</a:t>
                      </a:r>
                      <a:r>
                        <a:rPr lang="it-IT" sz="1400" dirty="0"/>
                        <a:t>(in)</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Humidity</a:t>
                      </a:r>
                      <a:r>
                        <a:rPr lang="it-IT" sz="1400" dirty="0"/>
                        <a:t>(%)</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5043626"/>
                  </a:ext>
                </a:extLst>
              </a:tr>
              <a:tr h="55345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County</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Give_Way</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Roundabout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Start_Lat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Temperature(F)</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Wind_Chill</a:t>
                      </a:r>
                      <a:r>
                        <a:rPr lang="it-IT" sz="1400" dirty="0"/>
                        <a:t>(F)</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7105101"/>
                  </a:ext>
                </a:extLst>
              </a:tr>
              <a:tr h="55345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State</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Traffic_Signal</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a:t>Stop</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Start_Lng</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Pressure(in)</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250335"/>
                  </a:ext>
                </a:extLst>
              </a:tr>
              <a:tr h="55345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err="1"/>
                        <a:t>Weather_Condition</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it-IT" sz="1400" dirty="0"/>
                        <a:t>Junction</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No_Exit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err="1"/>
                        <a:t>Timezone</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400" dirty="0" err="1"/>
                        <a:t>Visibility</a:t>
                      </a:r>
                      <a:r>
                        <a:rPr lang="it-IT" sz="1400" dirty="0"/>
                        <a:t>(mi)</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2604459"/>
                  </a:ext>
                </a:extLst>
              </a:tr>
              <a:tr h="5534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Bump</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dirty="0" err="1"/>
                        <a:t>Nautical_Twilight</a:t>
                      </a: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it-IT" sz="1400" dirty="0"/>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8597320"/>
                  </a:ext>
                </a:extLst>
              </a:tr>
            </a:tbl>
          </a:graphicData>
        </a:graphic>
      </p:graphicFrame>
      <p:sp>
        <p:nvSpPr>
          <p:cNvPr id="3" name="TextBox 2">
            <a:extLst>
              <a:ext uri="{FF2B5EF4-FFF2-40B4-BE49-F238E27FC236}">
                <a16:creationId xmlns:a16="http://schemas.microsoft.com/office/drawing/2014/main" id="{936625E3-4F18-4660-B136-64C1EF2C9E4A}"/>
              </a:ext>
            </a:extLst>
          </p:cNvPr>
          <p:cNvSpPr txBox="1"/>
          <p:nvPr/>
        </p:nvSpPr>
        <p:spPr>
          <a:xfrm>
            <a:off x="432619" y="829074"/>
            <a:ext cx="11759381" cy="523220"/>
          </a:xfrm>
          <a:prstGeom prst="rect">
            <a:avLst/>
          </a:prstGeom>
          <a:noFill/>
        </p:spPr>
        <p:txBody>
          <a:bodyPr wrap="square" rtlCol="0">
            <a:spAutoFit/>
          </a:bodyPr>
          <a:lstStyle/>
          <a:p>
            <a:pPr algn="ctr"/>
            <a:r>
              <a:rPr lang="it-IT" sz="2800" dirty="0"/>
              <a:t>Features of the dataset</a:t>
            </a:r>
          </a:p>
        </p:txBody>
      </p:sp>
      <p:sp>
        <p:nvSpPr>
          <p:cNvPr id="4" name="Rectangle: Rounded Corners 3">
            <a:extLst>
              <a:ext uri="{FF2B5EF4-FFF2-40B4-BE49-F238E27FC236}">
                <a16:creationId xmlns:a16="http://schemas.microsoft.com/office/drawing/2014/main" id="{9E90726D-B857-44D8-AE3D-191AADAB0B7E}"/>
              </a:ext>
            </a:extLst>
          </p:cNvPr>
          <p:cNvSpPr/>
          <p:nvPr/>
        </p:nvSpPr>
        <p:spPr>
          <a:xfrm>
            <a:off x="534309" y="1861704"/>
            <a:ext cx="5000729" cy="2827028"/>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ctangle: Rounded Corners 4">
            <a:extLst>
              <a:ext uri="{FF2B5EF4-FFF2-40B4-BE49-F238E27FC236}">
                <a16:creationId xmlns:a16="http://schemas.microsoft.com/office/drawing/2014/main" id="{B492C94F-C55E-4B47-860E-AA3CC4796F6D}"/>
              </a:ext>
            </a:extLst>
          </p:cNvPr>
          <p:cNvSpPr/>
          <p:nvPr/>
        </p:nvSpPr>
        <p:spPr>
          <a:xfrm>
            <a:off x="8803532" y="1848734"/>
            <a:ext cx="3277048" cy="2827028"/>
          </a:xfrm>
          <a:prstGeom prst="roundRect">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ctangle: Rounded Corners 5">
            <a:extLst>
              <a:ext uri="{FF2B5EF4-FFF2-40B4-BE49-F238E27FC236}">
                <a16:creationId xmlns:a16="http://schemas.microsoft.com/office/drawing/2014/main" id="{1422C084-7115-4B5B-ACB0-DA77A8420DCC}"/>
              </a:ext>
            </a:extLst>
          </p:cNvPr>
          <p:cNvSpPr/>
          <p:nvPr/>
        </p:nvSpPr>
        <p:spPr>
          <a:xfrm>
            <a:off x="7295745" y="1861704"/>
            <a:ext cx="1313234" cy="2827028"/>
          </a:xfrm>
          <a:prstGeom prst="roundRect">
            <a:avLst/>
          </a:prstGeom>
          <a:no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ctangle: Rounded Corners 6">
            <a:extLst>
              <a:ext uri="{FF2B5EF4-FFF2-40B4-BE49-F238E27FC236}">
                <a16:creationId xmlns:a16="http://schemas.microsoft.com/office/drawing/2014/main" id="{EAA6FD9B-39F7-44FB-9BBB-219755348B8C}"/>
              </a:ext>
            </a:extLst>
          </p:cNvPr>
          <p:cNvSpPr/>
          <p:nvPr/>
        </p:nvSpPr>
        <p:spPr>
          <a:xfrm>
            <a:off x="5655691" y="1835764"/>
            <a:ext cx="1313234" cy="2827028"/>
          </a:xfrm>
          <a:prstGeom prst="roundRect">
            <a:avLst/>
          </a:prstGeom>
          <a:no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extBox 7">
            <a:extLst>
              <a:ext uri="{FF2B5EF4-FFF2-40B4-BE49-F238E27FC236}">
                <a16:creationId xmlns:a16="http://schemas.microsoft.com/office/drawing/2014/main" id="{02D0475D-F010-40FB-A67F-EEF56DB4F381}"/>
              </a:ext>
            </a:extLst>
          </p:cNvPr>
          <p:cNvSpPr txBox="1"/>
          <p:nvPr/>
        </p:nvSpPr>
        <p:spPr>
          <a:xfrm>
            <a:off x="1821928" y="5283261"/>
            <a:ext cx="2168863" cy="369332"/>
          </a:xfrm>
          <a:prstGeom prst="rect">
            <a:avLst/>
          </a:prstGeom>
          <a:noFill/>
        </p:spPr>
        <p:txBody>
          <a:bodyPr wrap="none" rtlCol="0">
            <a:spAutoFit/>
          </a:bodyPr>
          <a:lstStyle/>
          <a:p>
            <a:pPr algn="ctr"/>
            <a:r>
              <a:rPr lang="it-IT" dirty="0" err="1">
                <a:solidFill>
                  <a:schemeClr val="accent6"/>
                </a:solidFill>
              </a:rPr>
              <a:t>Categorical</a:t>
            </a:r>
            <a:r>
              <a:rPr lang="it-IT" dirty="0">
                <a:solidFill>
                  <a:schemeClr val="accent6"/>
                </a:solidFill>
              </a:rPr>
              <a:t> </a:t>
            </a:r>
            <a:r>
              <a:rPr lang="it-IT" dirty="0" err="1">
                <a:solidFill>
                  <a:schemeClr val="accent6"/>
                </a:solidFill>
              </a:rPr>
              <a:t>variables</a:t>
            </a:r>
            <a:r>
              <a:rPr lang="it-IT" dirty="0">
                <a:solidFill>
                  <a:schemeClr val="accent6"/>
                </a:solidFill>
              </a:rPr>
              <a:t> </a:t>
            </a:r>
          </a:p>
        </p:txBody>
      </p:sp>
      <p:sp>
        <p:nvSpPr>
          <p:cNvPr id="9" name="TextBox 8">
            <a:extLst>
              <a:ext uri="{FF2B5EF4-FFF2-40B4-BE49-F238E27FC236}">
                <a16:creationId xmlns:a16="http://schemas.microsoft.com/office/drawing/2014/main" id="{E82CBB20-0012-4A1A-821B-E22C1F25CDB9}"/>
              </a:ext>
            </a:extLst>
          </p:cNvPr>
          <p:cNvSpPr txBox="1"/>
          <p:nvPr/>
        </p:nvSpPr>
        <p:spPr>
          <a:xfrm>
            <a:off x="4815101" y="5036342"/>
            <a:ext cx="2317814" cy="369332"/>
          </a:xfrm>
          <a:prstGeom prst="rect">
            <a:avLst/>
          </a:prstGeom>
          <a:noFill/>
        </p:spPr>
        <p:txBody>
          <a:bodyPr wrap="none" rtlCol="0">
            <a:spAutoFit/>
          </a:bodyPr>
          <a:lstStyle/>
          <a:p>
            <a:pPr algn="ctr"/>
            <a:r>
              <a:rPr lang="it-IT" dirty="0">
                <a:solidFill>
                  <a:schemeClr val="accent4">
                    <a:lumMod val="75000"/>
                  </a:schemeClr>
                </a:solidFill>
              </a:rPr>
              <a:t>Value to </a:t>
            </a:r>
            <a:r>
              <a:rPr lang="it-IT" dirty="0" err="1">
                <a:solidFill>
                  <a:schemeClr val="accent4">
                    <a:lumMod val="75000"/>
                  </a:schemeClr>
                </a:solidFill>
              </a:rPr>
              <a:t>predict</a:t>
            </a:r>
            <a:r>
              <a:rPr lang="it-IT" dirty="0">
                <a:solidFill>
                  <a:schemeClr val="accent4">
                    <a:lumMod val="75000"/>
                  </a:schemeClr>
                </a:solidFill>
              </a:rPr>
              <a:t> (label)</a:t>
            </a:r>
          </a:p>
        </p:txBody>
      </p:sp>
      <p:sp>
        <p:nvSpPr>
          <p:cNvPr id="10" name="TextBox 9">
            <a:extLst>
              <a:ext uri="{FF2B5EF4-FFF2-40B4-BE49-F238E27FC236}">
                <a16:creationId xmlns:a16="http://schemas.microsoft.com/office/drawing/2014/main" id="{7725370C-429D-4D60-85FA-C5296386AC4B}"/>
              </a:ext>
            </a:extLst>
          </p:cNvPr>
          <p:cNvSpPr txBox="1"/>
          <p:nvPr/>
        </p:nvSpPr>
        <p:spPr>
          <a:xfrm>
            <a:off x="6440530" y="5731543"/>
            <a:ext cx="3268074" cy="646331"/>
          </a:xfrm>
          <a:prstGeom prst="rect">
            <a:avLst/>
          </a:prstGeom>
          <a:noFill/>
        </p:spPr>
        <p:txBody>
          <a:bodyPr wrap="none" rtlCol="0">
            <a:spAutoFit/>
          </a:bodyPr>
          <a:lstStyle/>
          <a:p>
            <a:pPr algn="ctr"/>
            <a:r>
              <a:rPr lang="it-IT" dirty="0" err="1">
                <a:solidFill>
                  <a:srgbClr val="7030A0"/>
                </a:solidFill>
              </a:rPr>
              <a:t>Categorical</a:t>
            </a:r>
            <a:r>
              <a:rPr lang="it-IT" dirty="0">
                <a:solidFill>
                  <a:srgbClr val="7030A0"/>
                </a:solidFill>
              </a:rPr>
              <a:t> </a:t>
            </a:r>
            <a:r>
              <a:rPr lang="it-IT" dirty="0" err="1">
                <a:solidFill>
                  <a:srgbClr val="7030A0"/>
                </a:solidFill>
              </a:rPr>
              <a:t>variables</a:t>
            </a:r>
            <a:r>
              <a:rPr lang="it-IT" dirty="0">
                <a:solidFill>
                  <a:srgbClr val="7030A0"/>
                </a:solidFill>
              </a:rPr>
              <a:t> as leverage </a:t>
            </a:r>
          </a:p>
          <a:p>
            <a:pPr algn="ctr"/>
            <a:r>
              <a:rPr lang="it-IT" dirty="0">
                <a:solidFill>
                  <a:srgbClr val="7030A0"/>
                </a:solidFill>
              </a:rPr>
              <a:t>for other </a:t>
            </a:r>
            <a:r>
              <a:rPr lang="it-IT" dirty="0" err="1">
                <a:solidFill>
                  <a:srgbClr val="7030A0"/>
                </a:solidFill>
              </a:rPr>
              <a:t>variables</a:t>
            </a:r>
            <a:endParaRPr lang="it-IT" dirty="0">
              <a:solidFill>
                <a:srgbClr val="7030A0"/>
              </a:solidFill>
            </a:endParaRPr>
          </a:p>
        </p:txBody>
      </p:sp>
      <p:sp>
        <p:nvSpPr>
          <p:cNvPr id="11" name="TextBox 10">
            <a:extLst>
              <a:ext uri="{FF2B5EF4-FFF2-40B4-BE49-F238E27FC236}">
                <a16:creationId xmlns:a16="http://schemas.microsoft.com/office/drawing/2014/main" id="{3B7EBA83-CA5D-44DD-8369-60E716F7ADCC}"/>
              </a:ext>
            </a:extLst>
          </p:cNvPr>
          <p:cNvSpPr txBox="1"/>
          <p:nvPr/>
        </p:nvSpPr>
        <p:spPr>
          <a:xfrm>
            <a:off x="8970784" y="4880487"/>
            <a:ext cx="2753639" cy="646331"/>
          </a:xfrm>
          <a:prstGeom prst="rect">
            <a:avLst/>
          </a:prstGeom>
          <a:noFill/>
        </p:spPr>
        <p:txBody>
          <a:bodyPr wrap="none" rtlCol="0">
            <a:spAutoFit/>
          </a:bodyPr>
          <a:lstStyle/>
          <a:p>
            <a:pPr algn="ctr"/>
            <a:r>
              <a:rPr lang="it-IT" dirty="0" err="1">
                <a:solidFill>
                  <a:schemeClr val="accent1"/>
                </a:solidFill>
              </a:rPr>
              <a:t>Atmospheric</a:t>
            </a:r>
            <a:r>
              <a:rPr lang="it-IT" dirty="0">
                <a:solidFill>
                  <a:schemeClr val="accent1"/>
                </a:solidFill>
              </a:rPr>
              <a:t> </a:t>
            </a:r>
            <a:r>
              <a:rPr lang="it-IT" dirty="0" err="1">
                <a:solidFill>
                  <a:schemeClr val="accent1"/>
                </a:solidFill>
              </a:rPr>
              <a:t>parameters</a:t>
            </a:r>
            <a:r>
              <a:rPr lang="it-IT" dirty="0">
                <a:solidFill>
                  <a:schemeClr val="accent1"/>
                </a:solidFill>
              </a:rPr>
              <a:t> as</a:t>
            </a:r>
          </a:p>
          <a:p>
            <a:pPr algn="ctr"/>
            <a:r>
              <a:rPr lang="it-IT" dirty="0" err="1">
                <a:solidFill>
                  <a:schemeClr val="accent1"/>
                </a:solidFill>
              </a:rPr>
              <a:t>numerical</a:t>
            </a:r>
            <a:r>
              <a:rPr lang="it-IT" dirty="0">
                <a:solidFill>
                  <a:schemeClr val="accent1"/>
                </a:solidFill>
              </a:rPr>
              <a:t> </a:t>
            </a:r>
            <a:r>
              <a:rPr lang="it-IT" dirty="0" err="1">
                <a:solidFill>
                  <a:schemeClr val="accent1"/>
                </a:solidFill>
              </a:rPr>
              <a:t>variables</a:t>
            </a:r>
            <a:endParaRPr lang="it-IT" dirty="0">
              <a:solidFill>
                <a:schemeClr val="accent1"/>
              </a:solidFill>
            </a:endParaRPr>
          </a:p>
        </p:txBody>
      </p:sp>
      <p:cxnSp>
        <p:nvCxnSpPr>
          <p:cNvPr id="15" name="Connector: Curved 14">
            <a:extLst>
              <a:ext uri="{FF2B5EF4-FFF2-40B4-BE49-F238E27FC236}">
                <a16:creationId xmlns:a16="http://schemas.microsoft.com/office/drawing/2014/main" id="{2DCDABBC-6AA1-43F8-8F6F-33D973F67088}"/>
              </a:ext>
            </a:extLst>
          </p:cNvPr>
          <p:cNvCxnSpPr>
            <a:stCxn id="4" idx="2"/>
            <a:endCxn id="8" idx="0"/>
          </p:cNvCxnSpPr>
          <p:nvPr/>
        </p:nvCxnSpPr>
        <p:spPr>
          <a:xfrm rot="5400000">
            <a:off x="2673253" y="4921839"/>
            <a:ext cx="594529" cy="128314"/>
          </a:xfrm>
          <a:prstGeom prst="curvedConnector3">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614A03F7-8381-4876-A739-857F98BA8B0F}"/>
              </a:ext>
            </a:extLst>
          </p:cNvPr>
          <p:cNvCxnSpPr>
            <a:cxnSpLocks/>
            <a:stCxn id="7" idx="2"/>
            <a:endCxn id="9" idx="0"/>
          </p:cNvCxnSpPr>
          <p:nvPr/>
        </p:nvCxnSpPr>
        <p:spPr>
          <a:xfrm rot="5400000">
            <a:off x="5956383" y="4680417"/>
            <a:ext cx="373550" cy="338300"/>
          </a:xfrm>
          <a:prstGeom prst="curved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7E7942B2-126B-4DC9-B40A-C3C2F30D3DCD}"/>
              </a:ext>
            </a:extLst>
          </p:cNvPr>
          <p:cNvCxnSpPr>
            <a:endCxn id="10" idx="0"/>
          </p:cNvCxnSpPr>
          <p:nvPr/>
        </p:nvCxnSpPr>
        <p:spPr>
          <a:xfrm rot="16200000" flipH="1">
            <a:off x="7497666" y="5154641"/>
            <a:ext cx="1036461" cy="117341"/>
          </a:xfrm>
          <a:prstGeom prst="curved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652541F8-E9F2-4E38-A1F9-570D45CA0498}"/>
              </a:ext>
            </a:extLst>
          </p:cNvPr>
          <p:cNvCxnSpPr>
            <a:endCxn id="11" idx="0"/>
          </p:cNvCxnSpPr>
          <p:nvPr/>
        </p:nvCxnSpPr>
        <p:spPr>
          <a:xfrm rot="5400000">
            <a:off x="10265943" y="4776743"/>
            <a:ext cx="185406" cy="22083"/>
          </a:xfrm>
          <a:prstGeom prst="curvedConnector3">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25284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6C03341-1262-4ACB-87B2-D50E8967E241}"/>
              </a:ext>
            </a:extLst>
          </p:cNvPr>
          <p:cNvGrpSpPr/>
          <p:nvPr/>
        </p:nvGrpSpPr>
        <p:grpSpPr>
          <a:xfrm>
            <a:off x="1032479" y="178275"/>
            <a:ext cx="2368800" cy="500400"/>
            <a:chOff x="474188" y="63656"/>
            <a:chExt cx="2901376" cy="611634"/>
          </a:xfrm>
        </p:grpSpPr>
        <p:pic>
          <p:nvPicPr>
            <p:cNvPr id="9" name="Picture 8" descr="A picture containing table, game, room, computer&#10;&#10;Description automatically generated">
              <a:extLst>
                <a:ext uri="{FF2B5EF4-FFF2-40B4-BE49-F238E27FC236}">
                  <a16:creationId xmlns:a16="http://schemas.microsoft.com/office/drawing/2014/main" id="{A356BFD9-B88A-48B0-8D58-2FA10F6A83D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 name="TextBox 1">
              <a:extLst>
                <a:ext uri="{FF2B5EF4-FFF2-40B4-BE49-F238E27FC236}">
                  <a16:creationId xmlns:a16="http://schemas.microsoft.com/office/drawing/2014/main" id="{7F3C7BD6-591B-4BCE-B9A3-FFE64E9D4E2A}"/>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8" name="Group 7">
            <a:extLst>
              <a:ext uri="{FF2B5EF4-FFF2-40B4-BE49-F238E27FC236}">
                <a16:creationId xmlns:a16="http://schemas.microsoft.com/office/drawing/2014/main" id="{76CB2E4C-E543-4B41-A69A-D3D563DAEA3C}"/>
              </a:ext>
            </a:extLst>
          </p:cNvPr>
          <p:cNvGrpSpPr/>
          <p:nvPr/>
        </p:nvGrpSpPr>
        <p:grpSpPr>
          <a:xfrm>
            <a:off x="3546791" y="122658"/>
            <a:ext cx="2901376" cy="611634"/>
            <a:chOff x="3385292" y="59382"/>
            <a:chExt cx="2901376" cy="611634"/>
          </a:xfrm>
        </p:grpSpPr>
        <p:pic>
          <p:nvPicPr>
            <p:cNvPr id="16" name="Picture 15" descr="A picture containing table, game, room, computer&#10;&#10;Description automatically generated">
              <a:extLst>
                <a:ext uri="{FF2B5EF4-FFF2-40B4-BE49-F238E27FC236}">
                  <a16:creationId xmlns:a16="http://schemas.microsoft.com/office/drawing/2014/main" id="{665BCF01-5CDA-4BBF-8EA5-DB78B77A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3" name="TextBox 12">
              <a:extLst>
                <a:ext uri="{FF2B5EF4-FFF2-40B4-BE49-F238E27FC236}">
                  <a16:creationId xmlns:a16="http://schemas.microsoft.com/office/drawing/2014/main" id="{B30F714F-E79A-4A88-A592-C3C32CDA5597}"/>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19" name="Group 18">
            <a:extLst>
              <a:ext uri="{FF2B5EF4-FFF2-40B4-BE49-F238E27FC236}">
                <a16:creationId xmlns:a16="http://schemas.microsoft.com/office/drawing/2014/main" id="{30C587B1-3EDC-4BFC-922A-60B5D7F6FD23}"/>
              </a:ext>
            </a:extLst>
          </p:cNvPr>
          <p:cNvGrpSpPr/>
          <p:nvPr/>
        </p:nvGrpSpPr>
        <p:grpSpPr>
          <a:xfrm>
            <a:off x="6563580" y="178275"/>
            <a:ext cx="2368800" cy="500400"/>
            <a:chOff x="6306124" y="63656"/>
            <a:chExt cx="2901376" cy="611634"/>
          </a:xfrm>
        </p:grpSpPr>
        <p:pic>
          <p:nvPicPr>
            <p:cNvPr id="20" name="Picture 19" descr="A picture containing table, game, room, computer&#10;&#10;Description automatically generated">
              <a:extLst>
                <a:ext uri="{FF2B5EF4-FFF2-40B4-BE49-F238E27FC236}">
                  <a16:creationId xmlns:a16="http://schemas.microsoft.com/office/drawing/2014/main" id="{C3E8110B-920F-4CB2-8B87-D11D8D35F029}"/>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21" name="TextBox 20">
              <a:extLst>
                <a:ext uri="{FF2B5EF4-FFF2-40B4-BE49-F238E27FC236}">
                  <a16:creationId xmlns:a16="http://schemas.microsoft.com/office/drawing/2014/main" id="{3A9C4E50-1B44-473E-8B37-20CB5E8CC016}"/>
                </a:ext>
              </a:extLst>
            </p:cNvPr>
            <p:cNvSpPr txBox="1"/>
            <p:nvPr/>
          </p:nvSpPr>
          <p:spPr>
            <a:xfrm>
              <a:off x="6384627"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grpSp>
        <p:nvGrpSpPr>
          <p:cNvPr id="22" name="Group 21">
            <a:extLst>
              <a:ext uri="{FF2B5EF4-FFF2-40B4-BE49-F238E27FC236}">
                <a16:creationId xmlns:a16="http://schemas.microsoft.com/office/drawing/2014/main" id="{E34A2128-F1AA-4823-8DAF-93DDE15A6B39}"/>
              </a:ext>
            </a:extLst>
          </p:cNvPr>
          <p:cNvGrpSpPr/>
          <p:nvPr/>
        </p:nvGrpSpPr>
        <p:grpSpPr>
          <a:xfrm>
            <a:off x="9069014" y="177425"/>
            <a:ext cx="2368800" cy="500400"/>
            <a:chOff x="9217228" y="67930"/>
            <a:chExt cx="2901376" cy="611634"/>
          </a:xfrm>
        </p:grpSpPr>
        <p:pic>
          <p:nvPicPr>
            <p:cNvPr id="23" name="Picture 22" descr="A picture containing table, game, room, computer&#10;&#10;Description automatically generated">
              <a:extLst>
                <a:ext uri="{FF2B5EF4-FFF2-40B4-BE49-F238E27FC236}">
                  <a16:creationId xmlns:a16="http://schemas.microsoft.com/office/drawing/2014/main" id="{C2DEF8D1-9730-4180-9F32-884D1E6CD68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24" name="TextBox 23">
              <a:extLst>
                <a:ext uri="{FF2B5EF4-FFF2-40B4-BE49-F238E27FC236}">
                  <a16:creationId xmlns:a16="http://schemas.microsoft.com/office/drawing/2014/main" id="{BDC3FF5D-161C-4C54-93D0-3A0382FEB14D}"/>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
        <p:nvSpPr>
          <p:cNvPr id="14" name="TextBox 13">
            <a:extLst>
              <a:ext uri="{FF2B5EF4-FFF2-40B4-BE49-F238E27FC236}">
                <a16:creationId xmlns:a16="http://schemas.microsoft.com/office/drawing/2014/main" id="{9E42CFFF-066F-458C-A84A-77E93D626DAF}"/>
              </a:ext>
            </a:extLst>
          </p:cNvPr>
          <p:cNvSpPr txBox="1"/>
          <p:nvPr/>
        </p:nvSpPr>
        <p:spPr>
          <a:xfrm>
            <a:off x="432619" y="829074"/>
            <a:ext cx="11759381" cy="523220"/>
          </a:xfrm>
          <a:prstGeom prst="rect">
            <a:avLst/>
          </a:prstGeom>
          <a:noFill/>
        </p:spPr>
        <p:txBody>
          <a:bodyPr wrap="square" rtlCol="0">
            <a:spAutoFit/>
          </a:bodyPr>
          <a:lstStyle/>
          <a:p>
            <a:pPr algn="ctr"/>
            <a:r>
              <a:rPr lang="it-IT" sz="2800" dirty="0"/>
              <a:t>Splitting and </a:t>
            </a:r>
            <a:r>
              <a:rPr lang="it-IT" sz="2800" dirty="0" err="1"/>
              <a:t>Bucketing</a:t>
            </a:r>
            <a:endParaRPr lang="it-IT" sz="2800" dirty="0"/>
          </a:p>
        </p:txBody>
      </p:sp>
      <p:pic>
        <p:nvPicPr>
          <p:cNvPr id="15" name="Picture 14">
            <a:extLst>
              <a:ext uri="{FF2B5EF4-FFF2-40B4-BE49-F238E27FC236}">
                <a16:creationId xmlns:a16="http://schemas.microsoft.com/office/drawing/2014/main" id="{1AACBAA6-8B72-4A8E-82FF-8F0C5ADF3CE8}"/>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066858" y="2541082"/>
            <a:ext cx="5495103" cy="2899644"/>
          </a:xfrm>
          <a:prstGeom prst="rect">
            <a:avLst/>
          </a:prstGeom>
          <a:noFill/>
          <a:ln>
            <a:no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1731C818-C939-42C9-9411-A6C4AD82FA9D}"/>
              </a:ext>
            </a:extLst>
          </p:cNvPr>
          <p:cNvSpPr txBox="1"/>
          <p:nvPr/>
        </p:nvSpPr>
        <p:spPr>
          <a:xfrm>
            <a:off x="432619" y="1502693"/>
            <a:ext cx="11759381" cy="369332"/>
          </a:xfrm>
          <a:prstGeom prst="rect">
            <a:avLst/>
          </a:prstGeom>
          <a:noFill/>
        </p:spPr>
        <p:txBody>
          <a:bodyPr wrap="square" rtlCol="0">
            <a:spAutoFit/>
          </a:bodyPr>
          <a:lstStyle/>
          <a:p>
            <a:pPr algn="ctr"/>
            <a:r>
              <a:rPr lang="it-IT" i="1" dirty="0" err="1"/>
              <a:t>Understanding</a:t>
            </a:r>
            <a:r>
              <a:rPr lang="it-IT" i="1" dirty="0"/>
              <a:t> the time </a:t>
            </a:r>
            <a:r>
              <a:rPr lang="it-IT" i="1" dirty="0" err="1"/>
              <a:t>interval</a:t>
            </a:r>
            <a:r>
              <a:rPr lang="it-IT" i="1" dirty="0"/>
              <a:t> with the </a:t>
            </a:r>
            <a:r>
              <a:rPr lang="it-IT" i="1" dirty="0" err="1"/>
              <a:t>highest</a:t>
            </a:r>
            <a:r>
              <a:rPr lang="it-IT" i="1" dirty="0"/>
              <a:t> rate of </a:t>
            </a:r>
            <a:r>
              <a:rPr lang="it-IT" i="1" dirty="0" err="1"/>
              <a:t>accidents</a:t>
            </a:r>
            <a:endParaRPr lang="it-IT" i="1" dirty="0"/>
          </a:p>
        </p:txBody>
      </p:sp>
      <p:sp>
        <p:nvSpPr>
          <p:cNvPr id="17" name="TextBox 16">
            <a:extLst>
              <a:ext uri="{FF2B5EF4-FFF2-40B4-BE49-F238E27FC236}">
                <a16:creationId xmlns:a16="http://schemas.microsoft.com/office/drawing/2014/main" id="{C1D1BAE9-BD84-4318-B2A6-2439AABCB999}"/>
              </a:ext>
            </a:extLst>
          </p:cNvPr>
          <p:cNvSpPr txBox="1"/>
          <p:nvPr/>
        </p:nvSpPr>
        <p:spPr>
          <a:xfrm>
            <a:off x="630039" y="2917736"/>
            <a:ext cx="5136406" cy="369332"/>
          </a:xfrm>
          <a:prstGeom prst="rect">
            <a:avLst/>
          </a:prstGeom>
          <a:noFill/>
        </p:spPr>
        <p:txBody>
          <a:bodyPr wrap="none" rtlCol="0">
            <a:spAutoFit/>
          </a:bodyPr>
          <a:lstStyle/>
          <a:p>
            <a:pPr marL="285750" indent="-285750">
              <a:buFont typeface="Arial" panose="020B0604020202020204" pitchFamily="34" charset="0"/>
              <a:buChar char="•"/>
            </a:pPr>
            <a:r>
              <a:rPr lang="it-IT" dirty="0"/>
              <a:t>Splitting the "</a:t>
            </a:r>
            <a:r>
              <a:rPr lang="it-IT" dirty="0" err="1"/>
              <a:t>Start_Time</a:t>
            </a:r>
            <a:r>
              <a:rPr lang="it-IT" dirty="0"/>
              <a:t>" feature to get the time </a:t>
            </a:r>
          </a:p>
        </p:txBody>
      </p:sp>
      <p:sp>
        <p:nvSpPr>
          <p:cNvPr id="4" name="Rectangle 3">
            <a:extLst>
              <a:ext uri="{FF2B5EF4-FFF2-40B4-BE49-F238E27FC236}">
                <a16:creationId xmlns:a16="http://schemas.microsoft.com/office/drawing/2014/main" id="{4AC4201D-3355-44A0-A3F2-72F2B284A4F4}"/>
              </a:ext>
            </a:extLst>
          </p:cNvPr>
          <p:cNvSpPr/>
          <p:nvPr/>
        </p:nvSpPr>
        <p:spPr>
          <a:xfrm>
            <a:off x="851434" y="3402688"/>
            <a:ext cx="4693616" cy="1857368"/>
          </a:xfrm>
          <a:prstGeom prst="rect">
            <a:avLst/>
          </a:prstGeom>
        </p:spPr>
        <p:txBody>
          <a:bodyPr wrap="square">
            <a:spAutoFit/>
          </a:bodyPr>
          <a:lstStyle/>
          <a:p>
            <a:pPr marL="342900" lvl="0" indent="-342900">
              <a:lnSpc>
                <a:spcPct val="107000"/>
              </a:lnSpc>
              <a:buFont typeface="Wingdings" panose="05000000000000000000" pitchFamily="2" charset="2"/>
              <a:buChar char=""/>
            </a:pPr>
            <a:r>
              <a:rPr lang="de-DE" dirty="0">
                <a:latin typeface="Calibri" panose="020F0502020204030204" pitchFamily="34" charset="0"/>
                <a:ea typeface="Calibri" panose="020F0502020204030204" pitchFamily="34" charset="0"/>
                <a:cs typeface="Arial" panose="020B0604020202020204" pitchFamily="34" charset="0"/>
              </a:rPr>
              <a:t>Bin 1: 0:00 am – 3:59 am / 0:00 – 3:59</a:t>
            </a:r>
            <a:endParaRPr lang="it-IT"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de-DE" dirty="0">
                <a:latin typeface="Calibri" panose="020F0502020204030204" pitchFamily="34" charset="0"/>
                <a:ea typeface="Calibri" panose="020F0502020204030204" pitchFamily="34" charset="0"/>
                <a:cs typeface="Arial" panose="020B0604020202020204" pitchFamily="34" charset="0"/>
              </a:rPr>
              <a:t>Bin 2: 4:00 am – 7:59 am / 4:00 – 7:59</a:t>
            </a:r>
            <a:endParaRPr lang="it-IT"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de-DE" dirty="0">
                <a:latin typeface="Calibri" panose="020F0502020204030204" pitchFamily="34" charset="0"/>
                <a:ea typeface="Calibri" panose="020F0502020204030204" pitchFamily="34" charset="0"/>
                <a:cs typeface="Arial" panose="020B0604020202020204" pitchFamily="34" charset="0"/>
              </a:rPr>
              <a:t>Bin 3: 8:00 am – 11:59 am / 8:00 – 11:59</a:t>
            </a:r>
            <a:endParaRPr lang="it-IT"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de-DE" dirty="0">
                <a:latin typeface="Calibri" panose="020F0502020204030204" pitchFamily="34" charset="0"/>
                <a:ea typeface="Calibri" panose="020F0502020204030204" pitchFamily="34" charset="0"/>
                <a:cs typeface="Arial" panose="020B0604020202020204" pitchFamily="34" charset="0"/>
              </a:rPr>
              <a:t>Bin 4: 12:00 am – 3:59 </a:t>
            </a:r>
            <a:r>
              <a:rPr lang="de-DE" dirty="0" err="1">
                <a:latin typeface="Calibri" panose="020F0502020204030204" pitchFamily="34" charset="0"/>
                <a:ea typeface="Calibri" panose="020F0502020204030204" pitchFamily="34" charset="0"/>
                <a:cs typeface="Arial" panose="020B0604020202020204" pitchFamily="34" charset="0"/>
              </a:rPr>
              <a:t>pm</a:t>
            </a:r>
            <a:r>
              <a:rPr lang="de-DE" dirty="0">
                <a:latin typeface="Calibri" panose="020F0502020204030204" pitchFamily="34" charset="0"/>
                <a:ea typeface="Calibri" panose="020F0502020204030204" pitchFamily="34" charset="0"/>
                <a:cs typeface="Arial" panose="020B0604020202020204" pitchFamily="34" charset="0"/>
              </a:rPr>
              <a:t> / 12:00 – 15:59</a:t>
            </a:r>
            <a:endParaRPr lang="it-IT"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de-DE" dirty="0">
                <a:latin typeface="Calibri" panose="020F0502020204030204" pitchFamily="34" charset="0"/>
                <a:ea typeface="Calibri" panose="020F0502020204030204" pitchFamily="34" charset="0"/>
                <a:cs typeface="Arial" panose="020B0604020202020204" pitchFamily="34" charset="0"/>
              </a:rPr>
              <a:t>Bin 5: 4:00 </a:t>
            </a:r>
            <a:r>
              <a:rPr lang="de-DE" dirty="0" err="1">
                <a:latin typeface="Calibri" panose="020F0502020204030204" pitchFamily="34" charset="0"/>
                <a:ea typeface="Calibri" panose="020F0502020204030204" pitchFamily="34" charset="0"/>
                <a:cs typeface="Arial" panose="020B0604020202020204" pitchFamily="34" charset="0"/>
              </a:rPr>
              <a:t>pm</a:t>
            </a:r>
            <a:r>
              <a:rPr lang="de-DE" dirty="0">
                <a:latin typeface="Calibri" panose="020F0502020204030204" pitchFamily="34" charset="0"/>
                <a:ea typeface="Calibri" panose="020F0502020204030204" pitchFamily="34" charset="0"/>
                <a:cs typeface="Arial" panose="020B0604020202020204" pitchFamily="34" charset="0"/>
              </a:rPr>
              <a:t> – 7:59 </a:t>
            </a:r>
            <a:r>
              <a:rPr lang="de-DE" dirty="0" err="1">
                <a:latin typeface="Calibri" panose="020F0502020204030204" pitchFamily="34" charset="0"/>
                <a:ea typeface="Calibri" panose="020F0502020204030204" pitchFamily="34" charset="0"/>
                <a:cs typeface="Arial" panose="020B0604020202020204" pitchFamily="34" charset="0"/>
              </a:rPr>
              <a:t>pm</a:t>
            </a:r>
            <a:r>
              <a:rPr lang="de-DE" dirty="0">
                <a:latin typeface="Calibri" panose="020F0502020204030204" pitchFamily="34" charset="0"/>
                <a:ea typeface="Calibri" panose="020F0502020204030204" pitchFamily="34" charset="0"/>
                <a:cs typeface="Arial" panose="020B0604020202020204" pitchFamily="34" charset="0"/>
              </a:rPr>
              <a:t> / 16:00 – 19:59</a:t>
            </a:r>
            <a:endParaRPr lang="it-IT"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de-DE" dirty="0">
                <a:latin typeface="Calibri" panose="020F0502020204030204" pitchFamily="34" charset="0"/>
                <a:ea typeface="Calibri" panose="020F0502020204030204" pitchFamily="34" charset="0"/>
                <a:cs typeface="Arial" panose="020B0604020202020204" pitchFamily="34" charset="0"/>
              </a:rPr>
              <a:t>Bin 6: 8:00 </a:t>
            </a:r>
            <a:r>
              <a:rPr lang="de-DE" dirty="0" err="1">
                <a:latin typeface="Calibri" panose="020F0502020204030204" pitchFamily="34" charset="0"/>
                <a:ea typeface="Calibri" panose="020F0502020204030204" pitchFamily="34" charset="0"/>
                <a:cs typeface="Arial" panose="020B0604020202020204" pitchFamily="34" charset="0"/>
              </a:rPr>
              <a:t>pm</a:t>
            </a:r>
            <a:r>
              <a:rPr lang="de-DE" dirty="0">
                <a:latin typeface="Calibri" panose="020F0502020204030204" pitchFamily="34" charset="0"/>
                <a:ea typeface="Calibri" panose="020F0502020204030204" pitchFamily="34" charset="0"/>
                <a:cs typeface="Arial" panose="020B0604020202020204" pitchFamily="34" charset="0"/>
              </a:rPr>
              <a:t> – 11:59 </a:t>
            </a:r>
            <a:r>
              <a:rPr lang="de-DE" dirty="0" err="1">
                <a:latin typeface="Calibri" panose="020F0502020204030204" pitchFamily="34" charset="0"/>
                <a:ea typeface="Calibri" panose="020F0502020204030204" pitchFamily="34" charset="0"/>
                <a:cs typeface="Arial" panose="020B0604020202020204" pitchFamily="34" charset="0"/>
              </a:rPr>
              <a:t>pm</a:t>
            </a:r>
            <a:r>
              <a:rPr lang="de-DE" dirty="0">
                <a:latin typeface="Calibri" panose="020F0502020204030204" pitchFamily="34" charset="0"/>
                <a:ea typeface="Calibri" panose="020F0502020204030204" pitchFamily="34" charset="0"/>
                <a:cs typeface="Arial" panose="020B0604020202020204" pitchFamily="34" charset="0"/>
              </a:rPr>
              <a:t> / 20:00 – 23:59</a:t>
            </a:r>
            <a:endParaRPr lang="it-IT" dirty="0">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799449-C503-49C6-8733-4B5D1ED9A719}"/>
              </a:ext>
            </a:extLst>
          </p:cNvPr>
          <p:cNvSpPr/>
          <p:nvPr/>
        </p:nvSpPr>
        <p:spPr>
          <a:xfrm>
            <a:off x="630039" y="5474762"/>
            <a:ext cx="5136406" cy="369332"/>
          </a:xfrm>
          <a:prstGeom prst="rect">
            <a:avLst/>
          </a:prstGeom>
        </p:spPr>
        <p:txBody>
          <a:bodyPr wrap="square">
            <a:spAutoFit/>
          </a:bodyPr>
          <a:lstStyle/>
          <a:p>
            <a:pPr marL="285750" indent="-285750">
              <a:buFont typeface="Arial" panose="020B0604020202020204" pitchFamily="34" charset="0"/>
              <a:buChar char="•"/>
            </a:pPr>
            <a:r>
              <a:rPr lang="it-IT" dirty="0" err="1"/>
              <a:t>Findings</a:t>
            </a:r>
            <a:endParaRPr lang="it-IT" dirty="0"/>
          </a:p>
        </p:txBody>
      </p:sp>
      <p:sp>
        <p:nvSpPr>
          <p:cNvPr id="25" name="Rectangle 24">
            <a:extLst>
              <a:ext uri="{FF2B5EF4-FFF2-40B4-BE49-F238E27FC236}">
                <a16:creationId xmlns:a16="http://schemas.microsoft.com/office/drawing/2014/main" id="{84A47E90-4683-4E13-8F0B-C044ECA817C8}"/>
              </a:ext>
            </a:extLst>
          </p:cNvPr>
          <p:cNvSpPr/>
          <p:nvPr/>
        </p:nvSpPr>
        <p:spPr>
          <a:xfrm>
            <a:off x="842509" y="5933650"/>
            <a:ext cx="10719452" cy="671915"/>
          </a:xfrm>
          <a:prstGeom prst="rect">
            <a:avLst/>
          </a:prstGeom>
        </p:spPr>
        <p:txBody>
          <a:bodyPr wrap="square">
            <a:spAutoFit/>
          </a:bodyPr>
          <a:lstStyle/>
          <a:p>
            <a:pPr marL="342900" lvl="0" indent="-342900">
              <a:lnSpc>
                <a:spcPct val="107000"/>
              </a:lnSpc>
              <a:buFont typeface="Wingdings" panose="05000000000000000000" pitchFamily="2" charset="2"/>
              <a:buChar char=""/>
            </a:pPr>
            <a:r>
              <a:rPr lang="it-IT" dirty="0">
                <a:latin typeface="Calibri" panose="020F0502020204030204" pitchFamily="34" charset="0"/>
                <a:ea typeface="Calibri" panose="020F0502020204030204" pitchFamily="34" charset="0"/>
                <a:cs typeface="Arial" panose="020B0604020202020204" pitchFamily="34" charset="0"/>
              </a:rPr>
              <a:t>Peak between 8:00/11:59 and 16/19:59 due to the </a:t>
            </a:r>
            <a:r>
              <a:rPr lang="it-IT" dirty="0" err="1">
                <a:latin typeface="Calibri" panose="020F0502020204030204" pitchFamily="34" charset="0"/>
                <a:ea typeface="Calibri" panose="020F0502020204030204" pitchFamily="34" charset="0"/>
                <a:cs typeface="Arial" panose="020B0604020202020204" pitchFamily="34" charset="0"/>
              </a:rPr>
              <a:t>traffic</a:t>
            </a:r>
            <a:r>
              <a:rPr lang="it-IT" dirty="0">
                <a:latin typeface="Calibri" panose="020F0502020204030204" pitchFamily="34" charset="0"/>
                <a:ea typeface="Calibri" panose="020F0502020204030204" pitchFamily="34" charset="0"/>
                <a:cs typeface="Arial" panose="020B0604020202020204" pitchFamily="34" charset="0"/>
              </a:rPr>
              <a:t> given by </a:t>
            </a:r>
            <a:r>
              <a:rPr lang="it-IT" dirty="0" err="1">
                <a:latin typeface="Calibri" panose="020F0502020204030204" pitchFamily="34" charset="0"/>
                <a:ea typeface="Calibri" panose="020F0502020204030204" pitchFamily="34" charset="0"/>
                <a:cs typeface="Arial" panose="020B0604020202020204" pitchFamily="34" charset="0"/>
              </a:rPr>
              <a:t>commuting</a:t>
            </a:r>
            <a:endParaRPr lang="it-IT"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buFont typeface="Wingdings" panose="05000000000000000000" pitchFamily="2" charset="2"/>
              <a:buChar char=""/>
            </a:pPr>
            <a:r>
              <a:rPr lang="it-IT" dirty="0">
                <a:latin typeface="Calibri" panose="020F0502020204030204" pitchFamily="34" charset="0"/>
                <a:ea typeface="Calibri" panose="020F0502020204030204" pitchFamily="34" charset="0"/>
                <a:cs typeface="Arial" panose="020B0604020202020204" pitchFamily="34" charset="0"/>
              </a:rPr>
              <a:t>Peak between 12:00/15:59 </a:t>
            </a:r>
            <a:r>
              <a:rPr lang="it-IT" dirty="0" err="1">
                <a:latin typeface="Calibri" panose="020F0502020204030204" pitchFamily="34" charset="0"/>
                <a:ea typeface="Calibri" panose="020F0502020204030204" pitchFamily="34" charset="0"/>
                <a:cs typeface="Arial" panose="020B0604020202020204" pitchFamily="34" charset="0"/>
              </a:rPr>
              <a:t>probabily</a:t>
            </a:r>
            <a:r>
              <a:rPr lang="it-IT" dirty="0">
                <a:latin typeface="Calibri" panose="020F0502020204030204" pitchFamily="34" charset="0"/>
                <a:ea typeface="Calibri" panose="020F0502020204030204" pitchFamily="34" charset="0"/>
                <a:cs typeface="Arial" panose="020B0604020202020204" pitchFamily="34" charset="0"/>
              </a:rPr>
              <a:t> due to working breaks</a:t>
            </a:r>
          </a:p>
        </p:txBody>
      </p:sp>
    </p:spTree>
    <p:extLst>
      <p:ext uri="{BB962C8B-B14F-4D97-AF65-F5344CB8AC3E}">
        <p14:creationId xmlns:p14="http://schemas.microsoft.com/office/powerpoint/2010/main" val="3265851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6C03341-1262-4ACB-87B2-D50E8967E241}"/>
              </a:ext>
            </a:extLst>
          </p:cNvPr>
          <p:cNvGrpSpPr/>
          <p:nvPr/>
        </p:nvGrpSpPr>
        <p:grpSpPr>
          <a:xfrm>
            <a:off x="1032479" y="178275"/>
            <a:ext cx="2368800" cy="500400"/>
            <a:chOff x="474188" y="63656"/>
            <a:chExt cx="2901376" cy="611634"/>
          </a:xfrm>
        </p:grpSpPr>
        <p:pic>
          <p:nvPicPr>
            <p:cNvPr id="9" name="Picture 8" descr="A picture containing table, game, room, computer&#10;&#10;Description automatically generated">
              <a:extLst>
                <a:ext uri="{FF2B5EF4-FFF2-40B4-BE49-F238E27FC236}">
                  <a16:creationId xmlns:a16="http://schemas.microsoft.com/office/drawing/2014/main" id="{A356BFD9-B88A-48B0-8D58-2FA10F6A83D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 name="TextBox 1">
              <a:extLst>
                <a:ext uri="{FF2B5EF4-FFF2-40B4-BE49-F238E27FC236}">
                  <a16:creationId xmlns:a16="http://schemas.microsoft.com/office/drawing/2014/main" id="{7F3C7BD6-591B-4BCE-B9A3-FFE64E9D4E2A}"/>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8" name="Group 7">
            <a:extLst>
              <a:ext uri="{FF2B5EF4-FFF2-40B4-BE49-F238E27FC236}">
                <a16:creationId xmlns:a16="http://schemas.microsoft.com/office/drawing/2014/main" id="{76CB2E4C-E543-4B41-A69A-D3D563DAEA3C}"/>
              </a:ext>
            </a:extLst>
          </p:cNvPr>
          <p:cNvGrpSpPr/>
          <p:nvPr/>
        </p:nvGrpSpPr>
        <p:grpSpPr>
          <a:xfrm>
            <a:off x="3546791" y="122658"/>
            <a:ext cx="2901376" cy="611634"/>
            <a:chOff x="3385292" y="59382"/>
            <a:chExt cx="2901376" cy="611634"/>
          </a:xfrm>
        </p:grpSpPr>
        <p:pic>
          <p:nvPicPr>
            <p:cNvPr id="16" name="Picture 15" descr="A picture containing table, game, room, computer&#10;&#10;Description automatically generated">
              <a:extLst>
                <a:ext uri="{FF2B5EF4-FFF2-40B4-BE49-F238E27FC236}">
                  <a16:creationId xmlns:a16="http://schemas.microsoft.com/office/drawing/2014/main" id="{665BCF01-5CDA-4BBF-8EA5-DB78B77A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3" name="TextBox 12">
              <a:extLst>
                <a:ext uri="{FF2B5EF4-FFF2-40B4-BE49-F238E27FC236}">
                  <a16:creationId xmlns:a16="http://schemas.microsoft.com/office/drawing/2014/main" id="{B30F714F-E79A-4A88-A592-C3C32CDA5597}"/>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19" name="Group 18">
            <a:extLst>
              <a:ext uri="{FF2B5EF4-FFF2-40B4-BE49-F238E27FC236}">
                <a16:creationId xmlns:a16="http://schemas.microsoft.com/office/drawing/2014/main" id="{30C587B1-3EDC-4BFC-922A-60B5D7F6FD23}"/>
              </a:ext>
            </a:extLst>
          </p:cNvPr>
          <p:cNvGrpSpPr/>
          <p:nvPr/>
        </p:nvGrpSpPr>
        <p:grpSpPr>
          <a:xfrm>
            <a:off x="6563580" y="178275"/>
            <a:ext cx="2368800" cy="500400"/>
            <a:chOff x="6306124" y="63656"/>
            <a:chExt cx="2901376" cy="611634"/>
          </a:xfrm>
        </p:grpSpPr>
        <p:pic>
          <p:nvPicPr>
            <p:cNvPr id="20" name="Picture 19" descr="A picture containing table, game, room, computer&#10;&#10;Description automatically generated">
              <a:extLst>
                <a:ext uri="{FF2B5EF4-FFF2-40B4-BE49-F238E27FC236}">
                  <a16:creationId xmlns:a16="http://schemas.microsoft.com/office/drawing/2014/main" id="{C3E8110B-920F-4CB2-8B87-D11D8D35F029}"/>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21" name="TextBox 20">
              <a:extLst>
                <a:ext uri="{FF2B5EF4-FFF2-40B4-BE49-F238E27FC236}">
                  <a16:creationId xmlns:a16="http://schemas.microsoft.com/office/drawing/2014/main" id="{3A9C4E50-1B44-473E-8B37-20CB5E8CC016}"/>
                </a:ext>
              </a:extLst>
            </p:cNvPr>
            <p:cNvSpPr txBox="1"/>
            <p:nvPr/>
          </p:nvSpPr>
          <p:spPr>
            <a:xfrm>
              <a:off x="6384627"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grpSp>
        <p:nvGrpSpPr>
          <p:cNvPr id="22" name="Group 21">
            <a:extLst>
              <a:ext uri="{FF2B5EF4-FFF2-40B4-BE49-F238E27FC236}">
                <a16:creationId xmlns:a16="http://schemas.microsoft.com/office/drawing/2014/main" id="{E34A2128-F1AA-4823-8DAF-93DDE15A6B39}"/>
              </a:ext>
            </a:extLst>
          </p:cNvPr>
          <p:cNvGrpSpPr/>
          <p:nvPr/>
        </p:nvGrpSpPr>
        <p:grpSpPr>
          <a:xfrm>
            <a:off x="9069014" y="177425"/>
            <a:ext cx="2368800" cy="500400"/>
            <a:chOff x="9217228" y="67930"/>
            <a:chExt cx="2901376" cy="611634"/>
          </a:xfrm>
        </p:grpSpPr>
        <p:pic>
          <p:nvPicPr>
            <p:cNvPr id="23" name="Picture 22" descr="A picture containing table, game, room, computer&#10;&#10;Description automatically generated">
              <a:extLst>
                <a:ext uri="{FF2B5EF4-FFF2-40B4-BE49-F238E27FC236}">
                  <a16:creationId xmlns:a16="http://schemas.microsoft.com/office/drawing/2014/main" id="{C2DEF8D1-9730-4180-9F32-884D1E6CD68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24" name="TextBox 23">
              <a:extLst>
                <a:ext uri="{FF2B5EF4-FFF2-40B4-BE49-F238E27FC236}">
                  <a16:creationId xmlns:a16="http://schemas.microsoft.com/office/drawing/2014/main" id="{BDC3FF5D-161C-4C54-93D0-3A0382FEB14D}"/>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
        <p:nvSpPr>
          <p:cNvPr id="14" name="TextBox 13">
            <a:extLst>
              <a:ext uri="{FF2B5EF4-FFF2-40B4-BE49-F238E27FC236}">
                <a16:creationId xmlns:a16="http://schemas.microsoft.com/office/drawing/2014/main" id="{9E42CFFF-066F-458C-A84A-77E93D626DAF}"/>
              </a:ext>
            </a:extLst>
          </p:cNvPr>
          <p:cNvSpPr txBox="1"/>
          <p:nvPr/>
        </p:nvSpPr>
        <p:spPr>
          <a:xfrm>
            <a:off x="432619" y="829074"/>
            <a:ext cx="11759381" cy="523220"/>
          </a:xfrm>
          <a:prstGeom prst="rect">
            <a:avLst/>
          </a:prstGeom>
          <a:noFill/>
        </p:spPr>
        <p:txBody>
          <a:bodyPr wrap="square" rtlCol="0">
            <a:spAutoFit/>
          </a:bodyPr>
          <a:lstStyle/>
          <a:p>
            <a:pPr algn="ctr"/>
            <a:r>
              <a:rPr lang="it-IT" sz="2800" dirty="0"/>
              <a:t>Splitting and </a:t>
            </a:r>
            <a:r>
              <a:rPr lang="it-IT" sz="2800" dirty="0" err="1"/>
              <a:t>Bucketing</a:t>
            </a:r>
            <a:endParaRPr lang="it-IT" sz="2800" dirty="0"/>
          </a:p>
        </p:txBody>
      </p:sp>
      <p:pic>
        <p:nvPicPr>
          <p:cNvPr id="15" name="Picture 14">
            <a:extLst>
              <a:ext uri="{FF2B5EF4-FFF2-40B4-BE49-F238E27FC236}">
                <a16:creationId xmlns:a16="http://schemas.microsoft.com/office/drawing/2014/main" id="{1AACBAA6-8B72-4A8E-82FF-8F0C5ADF3CE8}"/>
              </a:ext>
            </a:extLst>
          </p:cNvPr>
          <p:cNvPicPr/>
          <p:nvPr/>
        </p:nvPicPr>
        <p:blipFill>
          <a:blip r:embed="rId4">
            <a:extLst>
              <a:ext uri="{28A0092B-C50C-407E-A947-70E740481C1C}">
                <a14:useLocalDpi xmlns:a14="http://schemas.microsoft.com/office/drawing/2010/main" val="0"/>
              </a:ext>
            </a:extLst>
          </a:blip>
          <a:srcRect/>
          <a:stretch/>
        </p:blipFill>
        <p:spPr bwMode="auto">
          <a:xfrm>
            <a:off x="6079178" y="2541082"/>
            <a:ext cx="5470462" cy="2899644"/>
          </a:xfrm>
          <a:prstGeom prst="rect">
            <a:avLst/>
          </a:prstGeom>
          <a:noFill/>
          <a:ln>
            <a:no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1731C818-C939-42C9-9411-A6C4AD82FA9D}"/>
              </a:ext>
            </a:extLst>
          </p:cNvPr>
          <p:cNvSpPr txBox="1"/>
          <p:nvPr/>
        </p:nvSpPr>
        <p:spPr>
          <a:xfrm>
            <a:off x="432619" y="1502693"/>
            <a:ext cx="11759381" cy="369332"/>
          </a:xfrm>
          <a:prstGeom prst="rect">
            <a:avLst/>
          </a:prstGeom>
          <a:noFill/>
        </p:spPr>
        <p:txBody>
          <a:bodyPr wrap="square" rtlCol="0">
            <a:spAutoFit/>
          </a:bodyPr>
          <a:lstStyle/>
          <a:p>
            <a:pPr algn="ctr"/>
            <a:r>
              <a:rPr lang="it-IT" i="1" dirty="0" err="1"/>
              <a:t>Searching</a:t>
            </a:r>
            <a:r>
              <a:rPr lang="it-IT" i="1" dirty="0"/>
              <a:t> for the month with the </a:t>
            </a:r>
            <a:r>
              <a:rPr lang="it-IT" i="1" dirty="0" err="1"/>
              <a:t>highest</a:t>
            </a:r>
            <a:r>
              <a:rPr lang="it-IT" i="1" dirty="0"/>
              <a:t> rate of </a:t>
            </a:r>
            <a:r>
              <a:rPr lang="it-IT" i="1" dirty="0" err="1"/>
              <a:t>accidents</a:t>
            </a:r>
            <a:endParaRPr lang="it-IT" i="1" dirty="0"/>
          </a:p>
        </p:txBody>
      </p:sp>
      <p:sp>
        <p:nvSpPr>
          <p:cNvPr id="17" name="TextBox 16">
            <a:extLst>
              <a:ext uri="{FF2B5EF4-FFF2-40B4-BE49-F238E27FC236}">
                <a16:creationId xmlns:a16="http://schemas.microsoft.com/office/drawing/2014/main" id="{C1D1BAE9-BD84-4318-B2A6-2439AABCB999}"/>
              </a:ext>
            </a:extLst>
          </p:cNvPr>
          <p:cNvSpPr txBox="1"/>
          <p:nvPr/>
        </p:nvSpPr>
        <p:spPr>
          <a:xfrm>
            <a:off x="630039" y="2917736"/>
            <a:ext cx="5426357" cy="646331"/>
          </a:xfrm>
          <a:prstGeom prst="rect">
            <a:avLst/>
          </a:prstGeom>
          <a:noFill/>
        </p:spPr>
        <p:txBody>
          <a:bodyPr wrap="none" rtlCol="0">
            <a:spAutoFit/>
          </a:bodyPr>
          <a:lstStyle/>
          <a:p>
            <a:pPr marL="285750" indent="-285750">
              <a:buFont typeface="Arial" panose="020B0604020202020204" pitchFamily="34" charset="0"/>
              <a:buChar char="•"/>
            </a:pPr>
            <a:r>
              <a:rPr lang="it-IT" dirty="0"/>
              <a:t>Splitting the "</a:t>
            </a:r>
            <a:r>
              <a:rPr lang="it-IT" dirty="0" err="1"/>
              <a:t>Start_Time</a:t>
            </a:r>
            <a:r>
              <a:rPr lang="it-IT" dirty="0"/>
              <a:t>" feature to get the date</a:t>
            </a:r>
          </a:p>
          <a:p>
            <a:pPr marL="285750" indent="-285750">
              <a:buFont typeface="Arial" panose="020B0604020202020204" pitchFamily="34" charset="0"/>
              <a:buChar char="•"/>
            </a:pPr>
            <a:r>
              <a:rPr lang="it-IT" dirty="0"/>
              <a:t>Get the month as number and mapping it as a name </a:t>
            </a:r>
          </a:p>
        </p:txBody>
      </p:sp>
      <p:sp>
        <p:nvSpPr>
          <p:cNvPr id="5" name="Rectangle 4">
            <a:extLst>
              <a:ext uri="{FF2B5EF4-FFF2-40B4-BE49-F238E27FC236}">
                <a16:creationId xmlns:a16="http://schemas.microsoft.com/office/drawing/2014/main" id="{70799449-C503-49C6-8733-4B5D1ED9A719}"/>
              </a:ext>
            </a:extLst>
          </p:cNvPr>
          <p:cNvSpPr/>
          <p:nvPr/>
        </p:nvSpPr>
        <p:spPr>
          <a:xfrm>
            <a:off x="630039" y="3821057"/>
            <a:ext cx="5136406" cy="369332"/>
          </a:xfrm>
          <a:prstGeom prst="rect">
            <a:avLst/>
          </a:prstGeom>
        </p:spPr>
        <p:txBody>
          <a:bodyPr wrap="square">
            <a:spAutoFit/>
          </a:bodyPr>
          <a:lstStyle/>
          <a:p>
            <a:pPr marL="285750" indent="-285750">
              <a:buFont typeface="Arial" panose="020B0604020202020204" pitchFamily="34" charset="0"/>
              <a:buChar char="•"/>
            </a:pPr>
            <a:r>
              <a:rPr lang="it-IT" dirty="0" err="1"/>
              <a:t>Findings</a:t>
            </a:r>
            <a:endParaRPr lang="it-IT" dirty="0"/>
          </a:p>
        </p:txBody>
      </p:sp>
      <p:sp>
        <p:nvSpPr>
          <p:cNvPr id="25" name="Rectangle 24">
            <a:extLst>
              <a:ext uri="{FF2B5EF4-FFF2-40B4-BE49-F238E27FC236}">
                <a16:creationId xmlns:a16="http://schemas.microsoft.com/office/drawing/2014/main" id="{84A47E90-4683-4E13-8F0B-C044ECA817C8}"/>
              </a:ext>
            </a:extLst>
          </p:cNvPr>
          <p:cNvSpPr/>
          <p:nvPr/>
        </p:nvSpPr>
        <p:spPr>
          <a:xfrm>
            <a:off x="842509" y="4279945"/>
            <a:ext cx="5136406" cy="1264642"/>
          </a:xfrm>
          <a:prstGeom prst="rect">
            <a:avLst/>
          </a:prstGeom>
        </p:spPr>
        <p:txBody>
          <a:bodyPr wrap="square">
            <a:spAutoFit/>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Arial" panose="020B0604020202020204" pitchFamily="34" charset="0"/>
              </a:rPr>
              <a:t>May the accidents in the second half of the year rose due to the increasing traffic local tourism traffic (summer/winter vacation) or for heavier atmosphere events?</a:t>
            </a:r>
          </a:p>
        </p:txBody>
      </p:sp>
    </p:spTree>
    <p:extLst>
      <p:ext uri="{BB962C8B-B14F-4D97-AF65-F5344CB8AC3E}">
        <p14:creationId xmlns:p14="http://schemas.microsoft.com/office/powerpoint/2010/main" val="1988203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6C03341-1262-4ACB-87B2-D50E8967E241}"/>
              </a:ext>
            </a:extLst>
          </p:cNvPr>
          <p:cNvGrpSpPr/>
          <p:nvPr/>
        </p:nvGrpSpPr>
        <p:grpSpPr>
          <a:xfrm>
            <a:off x="1032479" y="178275"/>
            <a:ext cx="2368800" cy="500400"/>
            <a:chOff x="474188" y="63656"/>
            <a:chExt cx="2901376" cy="611634"/>
          </a:xfrm>
        </p:grpSpPr>
        <p:pic>
          <p:nvPicPr>
            <p:cNvPr id="9" name="Picture 8" descr="A picture containing table, game, room, computer&#10;&#10;Description automatically generated">
              <a:extLst>
                <a:ext uri="{FF2B5EF4-FFF2-40B4-BE49-F238E27FC236}">
                  <a16:creationId xmlns:a16="http://schemas.microsoft.com/office/drawing/2014/main" id="{A356BFD9-B88A-48B0-8D58-2FA10F6A83D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 name="TextBox 1">
              <a:extLst>
                <a:ext uri="{FF2B5EF4-FFF2-40B4-BE49-F238E27FC236}">
                  <a16:creationId xmlns:a16="http://schemas.microsoft.com/office/drawing/2014/main" id="{7F3C7BD6-591B-4BCE-B9A3-FFE64E9D4E2A}"/>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8" name="Group 7">
            <a:extLst>
              <a:ext uri="{FF2B5EF4-FFF2-40B4-BE49-F238E27FC236}">
                <a16:creationId xmlns:a16="http://schemas.microsoft.com/office/drawing/2014/main" id="{76CB2E4C-E543-4B41-A69A-D3D563DAEA3C}"/>
              </a:ext>
            </a:extLst>
          </p:cNvPr>
          <p:cNvGrpSpPr/>
          <p:nvPr/>
        </p:nvGrpSpPr>
        <p:grpSpPr>
          <a:xfrm>
            <a:off x="3546791" y="122658"/>
            <a:ext cx="2901376" cy="611634"/>
            <a:chOff x="3385292" y="59382"/>
            <a:chExt cx="2901376" cy="611634"/>
          </a:xfrm>
        </p:grpSpPr>
        <p:pic>
          <p:nvPicPr>
            <p:cNvPr id="16" name="Picture 15" descr="A picture containing table, game, room, computer&#10;&#10;Description automatically generated">
              <a:extLst>
                <a:ext uri="{FF2B5EF4-FFF2-40B4-BE49-F238E27FC236}">
                  <a16:creationId xmlns:a16="http://schemas.microsoft.com/office/drawing/2014/main" id="{665BCF01-5CDA-4BBF-8EA5-DB78B77A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3" name="TextBox 12">
              <a:extLst>
                <a:ext uri="{FF2B5EF4-FFF2-40B4-BE49-F238E27FC236}">
                  <a16:creationId xmlns:a16="http://schemas.microsoft.com/office/drawing/2014/main" id="{B30F714F-E79A-4A88-A592-C3C32CDA5597}"/>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19" name="Group 18">
            <a:extLst>
              <a:ext uri="{FF2B5EF4-FFF2-40B4-BE49-F238E27FC236}">
                <a16:creationId xmlns:a16="http://schemas.microsoft.com/office/drawing/2014/main" id="{30C587B1-3EDC-4BFC-922A-60B5D7F6FD23}"/>
              </a:ext>
            </a:extLst>
          </p:cNvPr>
          <p:cNvGrpSpPr/>
          <p:nvPr/>
        </p:nvGrpSpPr>
        <p:grpSpPr>
          <a:xfrm>
            <a:off x="6563580" y="178275"/>
            <a:ext cx="2368800" cy="500400"/>
            <a:chOff x="6306124" y="63656"/>
            <a:chExt cx="2901376" cy="611634"/>
          </a:xfrm>
        </p:grpSpPr>
        <p:pic>
          <p:nvPicPr>
            <p:cNvPr id="20" name="Picture 19" descr="A picture containing table, game, room, computer&#10;&#10;Description automatically generated">
              <a:extLst>
                <a:ext uri="{FF2B5EF4-FFF2-40B4-BE49-F238E27FC236}">
                  <a16:creationId xmlns:a16="http://schemas.microsoft.com/office/drawing/2014/main" id="{C3E8110B-920F-4CB2-8B87-D11D8D35F029}"/>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21" name="TextBox 20">
              <a:extLst>
                <a:ext uri="{FF2B5EF4-FFF2-40B4-BE49-F238E27FC236}">
                  <a16:creationId xmlns:a16="http://schemas.microsoft.com/office/drawing/2014/main" id="{3A9C4E50-1B44-473E-8B37-20CB5E8CC016}"/>
                </a:ext>
              </a:extLst>
            </p:cNvPr>
            <p:cNvSpPr txBox="1"/>
            <p:nvPr/>
          </p:nvSpPr>
          <p:spPr>
            <a:xfrm>
              <a:off x="6384627"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grpSp>
        <p:nvGrpSpPr>
          <p:cNvPr id="22" name="Group 21">
            <a:extLst>
              <a:ext uri="{FF2B5EF4-FFF2-40B4-BE49-F238E27FC236}">
                <a16:creationId xmlns:a16="http://schemas.microsoft.com/office/drawing/2014/main" id="{E34A2128-F1AA-4823-8DAF-93DDE15A6B39}"/>
              </a:ext>
            </a:extLst>
          </p:cNvPr>
          <p:cNvGrpSpPr/>
          <p:nvPr/>
        </p:nvGrpSpPr>
        <p:grpSpPr>
          <a:xfrm>
            <a:off x="9069014" y="177425"/>
            <a:ext cx="2368800" cy="500400"/>
            <a:chOff x="9217228" y="67930"/>
            <a:chExt cx="2901376" cy="611634"/>
          </a:xfrm>
        </p:grpSpPr>
        <p:pic>
          <p:nvPicPr>
            <p:cNvPr id="23" name="Picture 22" descr="A picture containing table, game, room, computer&#10;&#10;Description automatically generated">
              <a:extLst>
                <a:ext uri="{FF2B5EF4-FFF2-40B4-BE49-F238E27FC236}">
                  <a16:creationId xmlns:a16="http://schemas.microsoft.com/office/drawing/2014/main" id="{C2DEF8D1-9730-4180-9F32-884D1E6CD68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24" name="TextBox 23">
              <a:extLst>
                <a:ext uri="{FF2B5EF4-FFF2-40B4-BE49-F238E27FC236}">
                  <a16:creationId xmlns:a16="http://schemas.microsoft.com/office/drawing/2014/main" id="{BDC3FF5D-161C-4C54-93D0-3A0382FEB14D}"/>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
        <p:nvSpPr>
          <p:cNvPr id="14" name="TextBox 13">
            <a:extLst>
              <a:ext uri="{FF2B5EF4-FFF2-40B4-BE49-F238E27FC236}">
                <a16:creationId xmlns:a16="http://schemas.microsoft.com/office/drawing/2014/main" id="{9E42CFFF-066F-458C-A84A-77E93D626DAF}"/>
              </a:ext>
            </a:extLst>
          </p:cNvPr>
          <p:cNvSpPr txBox="1"/>
          <p:nvPr/>
        </p:nvSpPr>
        <p:spPr>
          <a:xfrm>
            <a:off x="432619" y="829074"/>
            <a:ext cx="11759381" cy="523220"/>
          </a:xfrm>
          <a:prstGeom prst="rect">
            <a:avLst/>
          </a:prstGeom>
          <a:noFill/>
        </p:spPr>
        <p:txBody>
          <a:bodyPr wrap="square" rtlCol="0">
            <a:spAutoFit/>
          </a:bodyPr>
          <a:lstStyle/>
          <a:p>
            <a:pPr algn="ctr"/>
            <a:r>
              <a:rPr lang="it-IT" sz="2800" dirty="0"/>
              <a:t>Splitting and </a:t>
            </a:r>
            <a:r>
              <a:rPr lang="it-IT" sz="2800" dirty="0" err="1"/>
              <a:t>Bucketing</a:t>
            </a:r>
            <a:endParaRPr lang="it-IT" sz="2800" dirty="0"/>
          </a:p>
        </p:txBody>
      </p:sp>
      <p:sp>
        <p:nvSpPr>
          <p:cNvPr id="3" name="TextBox 2">
            <a:extLst>
              <a:ext uri="{FF2B5EF4-FFF2-40B4-BE49-F238E27FC236}">
                <a16:creationId xmlns:a16="http://schemas.microsoft.com/office/drawing/2014/main" id="{1731C818-C939-42C9-9411-A6C4AD82FA9D}"/>
              </a:ext>
            </a:extLst>
          </p:cNvPr>
          <p:cNvSpPr txBox="1"/>
          <p:nvPr/>
        </p:nvSpPr>
        <p:spPr>
          <a:xfrm>
            <a:off x="432619" y="1502693"/>
            <a:ext cx="11759381" cy="369332"/>
          </a:xfrm>
          <a:prstGeom prst="rect">
            <a:avLst/>
          </a:prstGeom>
          <a:noFill/>
        </p:spPr>
        <p:txBody>
          <a:bodyPr wrap="square" rtlCol="0">
            <a:spAutoFit/>
          </a:bodyPr>
          <a:lstStyle/>
          <a:p>
            <a:pPr algn="ctr"/>
            <a:r>
              <a:rPr lang="it-IT" i="1" dirty="0" err="1"/>
              <a:t>Bucketing</a:t>
            </a:r>
            <a:r>
              <a:rPr lang="it-IT" i="1" dirty="0"/>
              <a:t> </a:t>
            </a:r>
            <a:r>
              <a:rPr lang="it-IT" i="1" dirty="0" err="1"/>
              <a:t>weather</a:t>
            </a:r>
            <a:r>
              <a:rPr lang="it-IT" i="1" dirty="0"/>
              <a:t> </a:t>
            </a:r>
            <a:r>
              <a:rPr lang="it-IT" i="1" dirty="0" err="1"/>
              <a:t>conditions</a:t>
            </a:r>
            <a:r>
              <a:rPr lang="it-IT" i="1" dirty="0"/>
              <a:t> to reduce </a:t>
            </a:r>
            <a:r>
              <a:rPr lang="it-IT" i="1" dirty="0" err="1"/>
              <a:t>complexity</a:t>
            </a:r>
            <a:endParaRPr lang="it-IT" i="1" dirty="0"/>
          </a:p>
        </p:txBody>
      </p:sp>
      <p:sp>
        <p:nvSpPr>
          <p:cNvPr id="4" name="Rectangle 3">
            <a:extLst>
              <a:ext uri="{FF2B5EF4-FFF2-40B4-BE49-F238E27FC236}">
                <a16:creationId xmlns:a16="http://schemas.microsoft.com/office/drawing/2014/main" id="{270E1CF6-E6A6-4C60-B9EB-E63DCED4EC4A}"/>
              </a:ext>
            </a:extLst>
          </p:cNvPr>
          <p:cNvSpPr/>
          <p:nvPr/>
        </p:nvSpPr>
        <p:spPr>
          <a:xfrm>
            <a:off x="537883" y="2022424"/>
            <a:ext cx="2160000" cy="4154984"/>
          </a:xfrm>
          <a:prstGeom prst="rect">
            <a:avLst/>
          </a:prstGeom>
        </p:spPr>
        <p:txBody>
          <a:bodyPr wrap="square">
            <a:spAutoFit/>
          </a:bodyPr>
          <a:lstStyle/>
          <a:p>
            <a:r>
              <a:rPr lang="en-US" sz="1100" dirty="0"/>
              <a:t>Light Rain Shower / Windy</a:t>
            </a:r>
          </a:p>
          <a:p>
            <a:r>
              <a:rPr lang="en-US" sz="1100" dirty="0"/>
              <a:t>Freezing Rain / Windy</a:t>
            </a:r>
          </a:p>
          <a:p>
            <a:r>
              <a:rPr lang="en-US" sz="1100" dirty="0"/>
              <a:t>Showers in the Vicinity </a:t>
            </a:r>
          </a:p>
          <a:p>
            <a:r>
              <a:rPr lang="en-US" sz="1100" dirty="0"/>
              <a:t>Rain Shower</a:t>
            </a:r>
          </a:p>
          <a:p>
            <a:r>
              <a:rPr lang="en-US" sz="1100" dirty="0"/>
              <a:t>Light Freezing Rain </a:t>
            </a:r>
          </a:p>
          <a:p>
            <a:r>
              <a:rPr lang="en-US" sz="1100" dirty="0"/>
              <a:t>Light Rain with Thunder</a:t>
            </a:r>
          </a:p>
          <a:p>
            <a:r>
              <a:rPr lang="en-US" sz="1100" dirty="0"/>
              <a:t>Heavy Rain / Windy</a:t>
            </a:r>
          </a:p>
          <a:p>
            <a:r>
              <a:rPr lang="en-US" sz="1100" dirty="0"/>
              <a:t>Rain Showers</a:t>
            </a:r>
          </a:p>
          <a:p>
            <a:r>
              <a:rPr lang="en-US" sz="1100" dirty="0"/>
              <a:t>Thunderstorms and Rain</a:t>
            </a:r>
          </a:p>
          <a:p>
            <a:r>
              <a:rPr lang="en-US" sz="1100" dirty="0"/>
              <a:t>Drizzle</a:t>
            </a:r>
          </a:p>
          <a:p>
            <a:r>
              <a:rPr lang="en-US" sz="1100" dirty="0"/>
              <a:t>Freezing Rain</a:t>
            </a:r>
          </a:p>
          <a:p>
            <a:r>
              <a:rPr lang="en-US" sz="1100" dirty="0"/>
              <a:t>Heavy Drizzle </a:t>
            </a:r>
          </a:p>
          <a:p>
            <a:r>
              <a:rPr lang="en-US" sz="1100" dirty="0"/>
              <a:t>Heavy Thunderstorms and Rain</a:t>
            </a:r>
          </a:p>
          <a:p>
            <a:r>
              <a:rPr lang="en-US" sz="1100" dirty="0"/>
              <a:t>Light Drizzle / Windy</a:t>
            </a:r>
          </a:p>
          <a:p>
            <a:r>
              <a:rPr lang="en-US" sz="1100" dirty="0"/>
              <a:t>Light Freezing Drizzle</a:t>
            </a:r>
          </a:p>
          <a:p>
            <a:r>
              <a:rPr lang="en-US" sz="1100" dirty="0"/>
              <a:t>Light Rain Showers</a:t>
            </a:r>
          </a:p>
          <a:p>
            <a:r>
              <a:rPr lang="en-US" sz="1100" dirty="0"/>
              <a:t>Heavy Freezing Drizzle</a:t>
            </a:r>
          </a:p>
          <a:p>
            <a:r>
              <a:rPr lang="en-US" sz="1100" dirty="0"/>
              <a:t>Heavy Rain</a:t>
            </a:r>
          </a:p>
          <a:p>
            <a:r>
              <a:rPr lang="en-US" sz="1100" dirty="0"/>
              <a:t>Rain / Windy</a:t>
            </a:r>
          </a:p>
          <a:p>
            <a:r>
              <a:rPr lang="en-US" sz="1100" dirty="0"/>
              <a:t>Heavy Freezing Rain</a:t>
            </a:r>
          </a:p>
          <a:p>
            <a:r>
              <a:rPr lang="en-US" sz="1100" dirty="0"/>
              <a:t>Light Rain</a:t>
            </a:r>
          </a:p>
          <a:p>
            <a:r>
              <a:rPr lang="en-US" sz="1100" dirty="0"/>
              <a:t>Heavy Rain Showers</a:t>
            </a:r>
          </a:p>
          <a:p>
            <a:r>
              <a:rPr lang="en-US" sz="1100" dirty="0"/>
              <a:t>Light Thunderstorms and Rain</a:t>
            </a:r>
          </a:p>
          <a:p>
            <a:r>
              <a:rPr lang="en-US" sz="1100" dirty="0"/>
              <a:t>Light Rain / Windy</a:t>
            </a:r>
          </a:p>
        </p:txBody>
      </p:sp>
      <p:sp>
        <p:nvSpPr>
          <p:cNvPr id="6" name="Rectangle 5">
            <a:extLst>
              <a:ext uri="{FF2B5EF4-FFF2-40B4-BE49-F238E27FC236}">
                <a16:creationId xmlns:a16="http://schemas.microsoft.com/office/drawing/2014/main" id="{777678E8-6064-4E1C-A4DA-520E7C8F561C}"/>
              </a:ext>
            </a:extLst>
          </p:cNvPr>
          <p:cNvSpPr/>
          <p:nvPr/>
        </p:nvSpPr>
        <p:spPr>
          <a:xfrm>
            <a:off x="2941360" y="2022424"/>
            <a:ext cx="2160000" cy="938719"/>
          </a:xfrm>
          <a:prstGeom prst="rect">
            <a:avLst/>
          </a:prstGeom>
        </p:spPr>
        <p:txBody>
          <a:bodyPr>
            <a:spAutoFit/>
          </a:bodyPr>
          <a:lstStyle/>
          <a:p>
            <a:r>
              <a:rPr lang="en-US" sz="1100" dirty="0"/>
              <a:t>Rain</a:t>
            </a:r>
          </a:p>
          <a:p>
            <a:r>
              <a:rPr lang="en-US" sz="1100" dirty="0"/>
              <a:t>Light Freezing Rain / Windy</a:t>
            </a:r>
          </a:p>
          <a:p>
            <a:r>
              <a:rPr lang="en-US" sz="1100" dirty="0"/>
              <a:t>Light Drizzle</a:t>
            </a:r>
          </a:p>
          <a:p>
            <a:r>
              <a:rPr lang="en-US" sz="1100" dirty="0"/>
              <a:t>Drizzle / Windy</a:t>
            </a:r>
          </a:p>
          <a:p>
            <a:r>
              <a:rPr lang="en-US" sz="1100" dirty="0"/>
              <a:t>Light Rain Shower</a:t>
            </a:r>
            <a:endParaRPr lang="it-IT" sz="1100" dirty="0"/>
          </a:p>
        </p:txBody>
      </p:sp>
      <p:sp>
        <p:nvSpPr>
          <p:cNvPr id="7" name="Rectangle 6">
            <a:extLst>
              <a:ext uri="{FF2B5EF4-FFF2-40B4-BE49-F238E27FC236}">
                <a16:creationId xmlns:a16="http://schemas.microsoft.com/office/drawing/2014/main" id="{3104C73B-8B69-4FB9-A421-81F2800A45C7}"/>
              </a:ext>
            </a:extLst>
          </p:cNvPr>
          <p:cNvSpPr/>
          <p:nvPr/>
        </p:nvSpPr>
        <p:spPr>
          <a:xfrm>
            <a:off x="5344670" y="2022424"/>
            <a:ext cx="2160000" cy="3985706"/>
          </a:xfrm>
          <a:prstGeom prst="rect">
            <a:avLst/>
          </a:prstGeom>
        </p:spPr>
        <p:txBody>
          <a:bodyPr>
            <a:spAutoFit/>
          </a:bodyPr>
          <a:lstStyle/>
          <a:p>
            <a:r>
              <a:rPr lang="en-US" sz="1100" dirty="0"/>
              <a:t>Heavy Blowing Snow</a:t>
            </a:r>
          </a:p>
          <a:p>
            <a:r>
              <a:rPr lang="en-US" sz="1100" dirty="0"/>
              <a:t>Small Hail                         </a:t>
            </a:r>
          </a:p>
          <a:p>
            <a:r>
              <a:rPr lang="en-US" sz="1100" dirty="0"/>
              <a:t>Heavy Snow / Windy                 </a:t>
            </a:r>
          </a:p>
          <a:p>
            <a:r>
              <a:rPr lang="en-US" sz="1100" dirty="0"/>
              <a:t>Light Snow and Sleet               </a:t>
            </a:r>
          </a:p>
          <a:p>
            <a:r>
              <a:rPr lang="en-US" sz="1100" dirty="0"/>
              <a:t>Snow and Sleet                     </a:t>
            </a:r>
          </a:p>
          <a:p>
            <a:r>
              <a:rPr lang="en-US" sz="1100" dirty="0"/>
              <a:t>Snow / Windy                       </a:t>
            </a:r>
          </a:p>
          <a:p>
            <a:r>
              <a:rPr lang="en-US" sz="1100" dirty="0"/>
              <a:t>Snow and Thunder</a:t>
            </a:r>
          </a:p>
          <a:p>
            <a:r>
              <a:rPr lang="en-US" sz="1100" dirty="0"/>
              <a:t>Thunder / Wintry Mix / Windy       </a:t>
            </a:r>
          </a:p>
          <a:p>
            <a:r>
              <a:rPr lang="en-US" sz="1100" dirty="0"/>
              <a:t>Thunderstorms and Snow             </a:t>
            </a:r>
          </a:p>
          <a:p>
            <a:r>
              <a:rPr lang="en-US" sz="1100" dirty="0"/>
              <a:t>Light Snow Shower                  </a:t>
            </a:r>
          </a:p>
          <a:p>
            <a:r>
              <a:rPr lang="en-US" sz="1100" dirty="0"/>
              <a:t>Hail                               </a:t>
            </a:r>
          </a:p>
          <a:p>
            <a:r>
              <a:rPr lang="en-US" sz="1100" dirty="0"/>
              <a:t>Light Snow Showers                 </a:t>
            </a:r>
          </a:p>
          <a:p>
            <a:r>
              <a:rPr lang="en-US" sz="1100" dirty="0"/>
              <a:t>Snow                               </a:t>
            </a:r>
          </a:p>
          <a:p>
            <a:r>
              <a:rPr lang="en-US" sz="1100" dirty="0"/>
              <a:t>Light Snow Grains                  </a:t>
            </a:r>
          </a:p>
          <a:p>
            <a:r>
              <a:rPr lang="en-US" sz="1100" dirty="0"/>
              <a:t>Light Snow and Sleet / Windy       </a:t>
            </a:r>
          </a:p>
          <a:p>
            <a:r>
              <a:rPr lang="en-US" sz="1100" dirty="0"/>
              <a:t>Light Snow                         </a:t>
            </a:r>
          </a:p>
          <a:p>
            <a:r>
              <a:rPr lang="en-US" sz="1100" dirty="0"/>
              <a:t>Heavy Snow                         </a:t>
            </a:r>
          </a:p>
          <a:p>
            <a:r>
              <a:rPr lang="en-US" sz="1100" dirty="0"/>
              <a:t>Light Thunderstorms and Snow       </a:t>
            </a:r>
          </a:p>
          <a:p>
            <a:r>
              <a:rPr lang="en-US" sz="1100" dirty="0"/>
              <a:t>Snow and Sleet / Windy             </a:t>
            </a:r>
          </a:p>
          <a:p>
            <a:r>
              <a:rPr lang="en-US" sz="1100" dirty="0"/>
              <a:t>Heavy Snow with Thunder            </a:t>
            </a:r>
          </a:p>
          <a:p>
            <a:r>
              <a:rPr lang="en-US" sz="1100" dirty="0"/>
              <a:t>Blowing Snow / Windy</a:t>
            </a:r>
          </a:p>
          <a:p>
            <a:r>
              <a:rPr lang="en-US" sz="1100" dirty="0"/>
              <a:t>Heavy Ice Pellets</a:t>
            </a:r>
          </a:p>
          <a:p>
            <a:endParaRPr lang="it-IT" sz="1100" dirty="0"/>
          </a:p>
        </p:txBody>
      </p:sp>
      <p:sp>
        <p:nvSpPr>
          <p:cNvPr id="11" name="Rectangle 10">
            <a:extLst>
              <a:ext uri="{FF2B5EF4-FFF2-40B4-BE49-F238E27FC236}">
                <a16:creationId xmlns:a16="http://schemas.microsoft.com/office/drawing/2014/main" id="{D4DEBE18-B3D5-436C-B7E8-98595C81EC8D}"/>
              </a:ext>
            </a:extLst>
          </p:cNvPr>
          <p:cNvSpPr/>
          <p:nvPr/>
        </p:nvSpPr>
        <p:spPr>
          <a:xfrm>
            <a:off x="7747980" y="2022424"/>
            <a:ext cx="2160000" cy="2462213"/>
          </a:xfrm>
          <a:prstGeom prst="rect">
            <a:avLst/>
          </a:prstGeom>
        </p:spPr>
        <p:txBody>
          <a:bodyPr>
            <a:spAutoFit/>
          </a:bodyPr>
          <a:lstStyle/>
          <a:p>
            <a:r>
              <a:rPr lang="en-US" sz="1100" dirty="0"/>
              <a:t>Patches of Fog</a:t>
            </a:r>
          </a:p>
          <a:p>
            <a:r>
              <a:rPr lang="en-US" sz="1100" dirty="0"/>
              <a:t>Fog</a:t>
            </a:r>
          </a:p>
          <a:p>
            <a:r>
              <a:rPr lang="en-US" sz="1100" dirty="0"/>
              <a:t>Partial Fog</a:t>
            </a:r>
          </a:p>
          <a:p>
            <a:r>
              <a:rPr lang="en-US" sz="1100" dirty="0"/>
              <a:t>Light Freezing Fog</a:t>
            </a:r>
          </a:p>
          <a:p>
            <a:r>
              <a:rPr lang="en-US" sz="1100" dirty="0"/>
              <a:t>Smoke / Windy</a:t>
            </a:r>
          </a:p>
          <a:p>
            <a:r>
              <a:rPr lang="en-US" sz="1100" dirty="0"/>
              <a:t>Light Haze</a:t>
            </a:r>
          </a:p>
          <a:p>
            <a:r>
              <a:rPr lang="en-US" sz="1100" dirty="0"/>
              <a:t>Haze / Windy</a:t>
            </a:r>
          </a:p>
          <a:p>
            <a:r>
              <a:rPr lang="en-US" sz="1100" dirty="0"/>
              <a:t>Partial Fog / Windy</a:t>
            </a:r>
          </a:p>
          <a:p>
            <a:r>
              <a:rPr lang="en-US" sz="1100" dirty="0"/>
              <a:t>Smoke</a:t>
            </a:r>
          </a:p>
          <a:p>
            <a:r>
              <a:rPr lang="en-US" sz="1100" dirty="0"/>
              <a:t>Drizzle and Fog</a:t>
            </a:r>
          </a:p>
          <a:p>
            <a:r>
              <a:rPr lang="en-US" sz="1100" dirty="0"/>
              <a:t>Fog / Windy</a:t>
            </a:r>
          </a:p>
          <a:p>
            <a:r>
              <a:rPr lang="en-US" sz="1100" dirty="0"/>
              <a:t>Light Fog</a:t>
            </a:r>
          </a:p>
          <a:p>
            <a:r>
              <a:rPr lang="en-US" sz="1100" dirty="0"/>
              <a:t>Mist</a:t>
            </a:r>
          </a:p>
          <a:p>
            <a:r>
              <a:rPr lang="en-US" sz="1100" dirty="0"/>
              <a:t>Haze</a:t>
            </a:r>
            <a:endParaRPr lang="it-IT" sz="1100" dirty="0"/>
          </a:p>
        </p:txBody>
      </p:sp>
      <p:sp>
        <p:nvSpPr>
          <p:cNvPr id="12" name="Rectangle 11">
            <a:extLst>
              <a:ext uri="{FF2B5EF4-FFF2-40B4-BE49-F238E27FC236}">
                <a16:creationId xmlns:a16="http://schemas.microsoft.com/office/drawing/2014/main" id="{204815A1-05C4-40F5-922D-E2FB3655FED7}"/>
              </a:ext>
            </a:extLst>
          </p:cNvPr>
          <p:cNvSpPr/>
          <p:nvPr/>
        </p:nvSpPr>
        <p:spPr>
          <a:xfrm>
            <a:off x="10151290" y="2022424"/>
            <a:ext cx="2160000" cy="1954381"/>
          </a:xfrm>
          <a:prstGeom prst="rect">
            <a:avLst/>
          </a:prstGeom>
        </p:spPr>
        <p:txBody>
          <a:bodyPr>
            <a:spAutoFit/>
          </a:bodyPr>
          <a:lstStyle/>
          <a:p>
            <a:r>
              <a:rPr lang="en-US" sz="1100" dirty="0"/>
              <a:t>Partly Cloudy</a:t>
            </a:r>
          </a:p>
          <a:p>
            <a:r>
              <a:rPr lang="en-US" sz="1100" dirty="0"/>
              <a:t>Mostly Cloudy</a:t>
            </a:r>
          </a:p>
          <a:p>
            <a:r>
              <a:rPr lang="en-US" sz="1100" dirty="0"/>
              <a:t>Fair</a:t>
            </a:r>
          </a:p>
          <a:p>
            <a:r>
              <a:rPr lang="en-US" sz="1100" dirty="0"/>
              <a:t>Light Thunderstorm</a:t>
            </a:r>
          </a:p>
          <a:p>
            <a:r>
              <a:rPr lang="en-US" sz="1100" dirty="0"/>
              <a:t>Heavy T-Storm / Windy</a:t>
            </a:r>
          </a:p>
          <a:p>
            <a:r>
              <a:rPr lang="en-US" sz="1100" dirty="0"/>
              <a:t>Thunder</a:t>
            </a:r>
          </a:p>
          <a:p>
            <a:r>
              <a:rPr lang="en-US" sz="1100" dirty="0"/>
              <a:t>Partly Cloudy / Windy</a:t>
            </a:r>
          </a:p>
          <a:p>
            <a:r>
              <a:rPr lang="en-US" sz="1100" dirty="0"/>
              <a:t>Thunder in the Vicinity</a:t>
            </a:r>
          </a:p>
          <a:p>
            <a:r>
              <a:rPr lang="en-US" sz="1100" dirty="0"/>
              <a:t>Overcast</a:t>
            </a:r>
          </a:p>
          <a:p>
            <a:r>
              <a:rPr lang="en-US" sz="1100" dirty="0"/>
              <a:t>Fair / Windy</a:t>
            </a:r>
          </a:p>
          <a:p>
            <a:r>
              <a:rPr lang="en-US" sz="1100" dirty="0"/>
              <a:t>Mostly Cloudy / Windy</a:t>
            </a:r>
            <a:endParaRPr lang="it-IT" sz="1100" dirty="0"/>
          </a:p>
        </p:txBody>
      </p:sp>
      <p:pic>
        <p:nvPicPr>
          <p:cNvPr id="25" name="Picture 24" descr="A close up of a crosswalk&#10;&#10;Description automatically generated">
            <a:extLst>
              <a:ext uri="{FF2B5EF4-FFF2-40B4-BE49-F238E27FC236}">
                <a16:creationId xmlns:a16="http://schemas.microsoft.com/office/drawing/2014/main" id="{5FC6609F-1E0A-45D7-BCEE-871143291495}"/>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432619" y="6925768"/>
            <a:ext cx="11759381" cy="2469602"/>
          </a:xfrm>
          <a:prstGeom prst="rect">
            <a:avLst/>
          </a:prstGeom>
        </p:spPr>
      </p:pic>
      <p:sp>
        <p:nvSpPr>
          <p:cNvPr id="29" name="Rectangle 28">
            <a:extLst>
              <a:ext uri="{FF2B5EF4-FFF2-40B4-BE49-F238E27FC236}">
                <a16:creationId xmlns:a16="http://schemas.microsoft.com/office/drawing/2014/main" id="{52DE91E5-29E0-4531-BC4F-7256C73D4D57}"/>
              </a:ext>
            </a:extLst>
          </p:cNvPr>
          <p:cNvSpPr/>
          <p:nvPr/>
        </p:nvSpPr>
        <p:spPr>
          <a:xfrm>
            <a:off x="2941193" y="2858608"/>
            <a:ext cx="2160000" cy="3308598"/>
          </a:xfrm>
          <a:prstGeom prst="rect">
            <a:avLst/>
          </a:prstGeom>
        </p:spPr>
        <p:txBody>
          <a:bodyPr>
            <a:spAutoFit/>
          </a:bodyPr>
          <a:lstStyle/>
          <a:p>
            <a:r>
              <a:rPr lang="en-US" sz="1100" dirty="0"/>
              <a:t>Ice Pellets </a:t>
            </a:r>
          </a:p>
          <a:p>
            <a:r>
              <a:rPr lang="en-US" sz="1100" dirty="0"/>
              <a:t>Light Snow with Thunder</a:t>
            </a:r>
          </a:p>
          <a:p>
            <a:r>
              <a:rPr lang="en-US" sz="1100" dirty="0"/>
              <a:t>Light Sleet</a:t>
            </a:r>
          </a:p>
          <a:p>
            <a:r>
              <a:rPr lang="en-US" sz="1100" dirty="0"/>
              <a:t>Light Snow / Windy</a:t>
            </a:r>
          </a:p>
          <a:p>
            <a:r>
              <a:rPr lang="en-US" sz="1100" dirty="0"/>
              <a:t>Wintry Mix / Windy</a:t>
            </a:r>
          </a:p>
          <a:p>
            <a:r>
              <a:rPr lang="en-US" sz="1100" dirty="0"/>
              <a:t>Wintry Mix</a:t>
            </a:r>
          </a:p>
          <a:p>
            <a:r>
              <a:rPr lang="en-US" sz="1100" dirty="0"/>
              <a:t>Sleet</a:t>
            </a:r>
          </a:p>
          <a:p>
            <a:r>
              <a:rPr lang="en-US" sz="1100" dirty="0"/>
              <a:t>Blowing Snow</a:t>
            </a:r>
          </a:p>
          <a:p>
            <a:r>
              <a:rPr lang="en-US" sz="1100" dirty="0"/>
              <a:t>Low Drifting Snow</a:t>
            </a:r>
          </a:p>
          <a:p>
            <a:r>
              <a:rPr lang="en-US" sz="1100" dirty="0"/>
              <a:t>Heavy Thunderstorms and Snow</a:t>
            </a:r>
          </a:p>
          <a:p>
            <a:r>
              <a:rPr lang="en-US" sz="1100" dirty="0"/>
              <a:t>Light Blowing Snow</a:t>
            </a:r>
          </a:p>
          <a:p>
            <a:r>
              <a:rPr lang="en-US" sz="1100" dirty="0"/>
              <a:t>Thunder and Hail / Windy</a:t>
            </a:r>
          </a:p>
          <a:p>
            <a:r>
              <a:rPr lang="en-US" sz="1100" dirty="0"/>
              <a:t>Snow Grains</a:t>
            </a:r>
          </a:p>
          <a:p>
            <a:r>
              <a:rPr lang="en-US" sz="1100" dirty="0"/>
              <a:t>Heavy Sleet</a:t>
            </a:r>
          </a:p>
          <a:p>
            <a:r>
              <a:rPr lang="en-US" sz="1100" dirty="0"/>
              <a:t>Snow Showers</a:t>
            </a:r>
          </a:p>
          <a:p>
            <a:r>
              <a:rPr lang="en-US" sz="1100" dirty="0"/>
              <a:t>Heavy Thunderstorms with Small Hail</a:t>
            </a:r>
          </a:p>
          <a:p>
            <a:r>
              <a:rPr lang="en-US" sz="1100" dirty="0"/>
              <a:t>Light Hail</a:t>
            </a:r>
          </a:p>
          <a:p>
            <a:r>
              <a:rPr lang="en-US" sz="1100" dirty="0"/>
              <a:t>Light Ice Pellets</a:t>
            </a:r>
          </a:p>
        </p:txBody>
      </p:sp>
      <p:sp>
        <p:nvSpPr>
          <p:cNvPr id="31" name="Rectangle 30">
            <a:extLst>
              <a:ext uri="{FF2B5EF4-FFF2-40B4-BE49-F238E27FC236}">
                <a16:creationId xmlns:a16="http://schemas.microsoft.com/office/drawing/2014/main" id="{33C92885-B2E3-4CFA-A54D-7AB49DC534F2}"/>
              </a:ext>
            </a:extLst>
          </p:cNvPr>
          <p:cNvSpPr/>
          <p:nvPr/>
        </p:nvSpPr>
        <p:spPr>
          <a:xfrm>
            <a:off x="5335698" y="5716438"/>
            <a:ext cx="2160000" cy="430887"/>
          </a:xfrm>
          <a:prstGeom prst="rect">
            <a:avLst/>
          </a:prstGeom>
        </p:spPr>
        <p:txBody>
          <a:bodyPr>
            <a:spAutoFit/>
          </a:bodyPr>
          <a:lstStyle/>
          <a:p>
            <a:r>
              <a:rPr lang="en-US" sz="1100" dirty="0"/>
              <a:t>Shallow Fog      </a:t>
            </a:r>
          </a:p>
          <a:p>
            <a:r>
              <a:rPr lang="en-US" sz="1100" dirty="0"/>
              <a:t>Heavy Smoke</a:t>
            </a:r>
          </a:p>
        </p:txBody>
      </p:sp>
      <p:sp>
        <p:nvSpPr>
          <p:cNvPr id="32" name="Rectangle 31">
            <a:extLst>
              <a:ext uri="{FF2B5EF4-FFF2-40B4-BE49-F238E27FC236}">
                <a16:creationId xmlns:a16="http://schemas.microsoft.com/office/drawing/2014/main" id="{EF6A6C3F-B259-4568-8909-0D4A9DC5046F}"/>
              </a:ext>
            </a:extLst>
          </p:cNvPr>
          <p:cNvSpPr/>
          <p:nvPr/>
        </p:nvSpPr>
        <p:spPr>
          <a:xfrm>
            <a:off x="7750056" y="4366104"/>
            <a:ext cx="2160000" cy="1785104"/>
          </a:xfrm>
          <a:prstGeom prst="rect">
            <a:avLst/>
          </a:prstGeom>
        </p:spPr>
        <p:txBody>
          <a:bodyPr>
            <a:spAutoFit/>
          </a:bodyPr>
          <a:lstStyle/>
          <a:p>
            <a:r>
              <a:rPr lang="en-US" sz="1100" dirty="0"/>
              <a:t>N/A Precipitation</a:t>
            </a:r>
          </a:p>
          <a:p>
            <a:r>
              <a:rPr lang="en-US" sz="1100" dirty="0"/>
              <a:t>Cloudy</a:t>
            </a:r>
          </a:p>
          <a:p>
            <a:r>
              <a:rPr lang="en-US" sz="1100" dirty="0"/>
              <a:t>null</a:t>
            </a:r>
          </a:p>
          <a:p>
            <a:r>
              <a:rPr lang="en-US" sz="1100" dirty="0"/>
              <a:t>Clear</a:t>
            </a:r>
          </a:p>
          <a:p>
            <a:r>
              <a:rPr lang="en-US" sz="1100" dirty="0"/>
              <a:t>Thunder / Windy</a:t>
            </a:r>
          </a:p>
          <a:p>
            <a:r>
              <a:rPr lang="en-US" sz="1100" dirty="0"/>
              <a:t>Scattered Clouds</a:t>
            </a:r>
          </a:p>
          <a:p>
            <a:r>
              <a:rPr lang="en-US" sz="1100" dirty="0"/>
              <a:t>Cloudy / Windy</a:t>
            </a:r>
          </a:p>
          <a:p>
            <a:r>
              <a:rPr lang="en-US" sz="1100" dirty="0"/>
              <a:t>T-Storm / Windy</a:t>
            </a:r>
          </a:p>
          <a:p>
            <a:r>
              <a:rPr lang="en-US" sz="1100" dirty="0"/>
              <a:t>T-Storm</a:t>
            </a:r>
          </a:p>
          <a:p>
            <a:r>
              <a:rPr lang="en-US" sz="1100" dirty="0"/>
              <a:t>Heavy T-Storm</a:t>
            </a:r>
          </a:p>
        </p:txBody>
      </p:sp>
      <p:sp>
        <p:nvSpPr>
          <p:cNvPr id="33" name="Rectangle 32">
            <a:extLst>
              <a:ext uri="{FF2B5EF4-FFF2-40B4-BE49-F238E27FC236}">
                <a16:creationId xmlns:a16="http://schemas.microsoft.com/office/drawing/2014/main" id="{97A28F9B-325C-45E0-8E74-E1D8B388C260}"/>
              </a:ext>
            </a:extLst>
          </p:cNvPr>
          <p:cNvSpPr/>
          <p:nvPr/>
        </p:nvSpPr>
        <p:spPr>
          <a:xfrm>
            <a:off x="10151290" y="3858629"/>
            <a:ext cx="2160000" cy="769441"/>
          </a:xfrm>
          <a:prstGeom prst="rect">
            <a:avLst/>
          </a:prstGeom>
        </p:spPr>
        <p:txBody>
          <a:bodyPr>
            <a:spAutoFit/>
          </a:bodyPr>
          <a:lstStyle/>
          <a:p>
            <a:r>
              <a:rPr lang="en-US" sz="1100" dirty="0"/>
              <a:t>Funnel Cloud</a:t>
            </a:r>
          </a:p>
          <a:p>
            <a:r>
              <a:rPr lang="en-US" sz="1100" dirty="0"/>
              <a:t>Squalls</a:t>
            </a:r>
          </a:p>
          <a:p>
            <a:r>
              <a:rPr lang="en-US" sz="1100" dirty="0"/>
              <a:t>Squalls / Windy</a:t>
            </a:r>
          </a:p>
          <a:p>
            <a:r>
              <a:rPr lang="en-US" sz="1100" dirty="0"/>
              <a:t>Tornado</a:t>
            </a:r>
          </a:p>
        </p:txBody>
      </p:sp>
      <p:sp>
        <p:nvSpPr>
          <p:cNvPr id="34" name="Rectangle 33">
            <a:extLst>
              <a:ext uri="{FF2B5EF4-FFF2-40B4-BE49-F238E27FC236}">
                <a16:creationId xmlns:a16="http://schemas.microsoft.com/office/drawing/2014/main" id="{5E7DE8C2-C6F2-4450-8E17-412D9C5D7167}"/>
              </a:ext>
            </a:extLst>
          </p:cNvPr>
          <p:cNvSpPr/>
          <p:nvPr/>
        </p:nvSpPr>
        <p:spPr>
          <a:xfrm>
            <a:off x="10164414" y="4534486"/>
            <a:ext cx="2160000" cy="1785104"/>
          </a:xfrm>
          <a:prstGeom prst="rect">
            <a:avLst/>
          </a:prstGeom>
        </p:spPr>
        <p:txBody>
          <a:bodyPr>
            <a:spAutoFit/>
          </a:bodyPr>
          <a:lstStyle/>
          <a:p>
            <a:r>
              <a:rPr lang="en-US" sz="1100" dirty="0"/>
              <a:t>Sand / Dust Whirlwinds / Windy</a:t>
            </a:r>
          </a:p>
          <a:p>
            <a:r>
              <a:rPr lang="en-US" sz="1100" dirty="0"/>
              <a:t>Volcanic Ash</a:t>
            </a:r>
          </a:p>
          <a:p>
            <a:r>
              <a:rPr lang="en-US" sz="1100" dirty="0"/>
              <a:t>Widespread Dust / Windy</a:t>
            </a:r>
          </a:p>
          <a:p>
            <a:r>
              <a:rPr lang="en-US" sz="1100" dirty="0"/>
              <a:t>Widespread Dust</a:t>
            </a:r>
          </a:p>
          <a:p>
            <a:r>
              <a:rPr lang="en-US" sz="1100" dirty="0"/>
              <a:t>Sand</a:t>
            </a:r>
          </a:p>
          <a:p>
            <a:r>
              <a:rPr lang="en-US" sz="1100" dirty="0"/>
              <a:t>Dust Whirls</a:t>
            </a:r>
          </a:p>
          <a:p>
            <a:r>
              <a:rPr lang="en-US" sz="1100" dirty="0"/>
              <a:t>Blowing Dust</a:t>
            </a:r>
          </a:p>
          <a:p>
            <a:r>
              <a:rPr lang="en-US" sz="1100" dirty="0"/>
              <a:t>Blowing Sand</a:t>
            </a:r>
          </a:p>
          <a:p>
            <a:r>
              <a:rPr lang="en-US" sz="1100" dirty="0"/>
              <a:t>Blowing Dust / Windy</a:t>
            </a:r>
          </a:p>
          <a:p>
            <a:r>
              <a:rPr lang="en-US" sz="1100" dirty="0"/>
              <a:t>Sand / Dust Whirlwinds</a:t>
            </a:r>
          </a:p>
        </p:txBody>
      </p:sp>
      <p:grpSp>
        <p:nvGrpSpPr>
          <p:cNvPr id="43" name="Group 42">
            <a:extLst>
              <a:ext uri="{FF2B5EF4-FFF2-40B4-BE49-F238E27FC236}">
                <a16:creationId xmlns:a16="http://schemas.microsoft.com/office/drawing/2014/main" id="{EF9E0662-8C93-4D7E-A970-9F272803FBD5}"/>
              </a:ext>
            </a:extLst>
          </p:cNvPr>
          <p:cNvGrpSpPr/>
          <p:nvPr/>
        </p:nvGrpSpPr>
        <p:grpSpPr>
          <a:xfrm>
            <a:off x="4097018" y="7832417"/>
            <a:ext cx="7662363" cy="2067200"/>
            <a:chOff x="4097018" y="4985976"/>
            <a:chExt cx="7662363" cy="2067200"/>
          </a:xfrm>
        </p:grpSpPr>
        <p:pic>
          <p:nvPicPr>
            <p:cNvPr id="44" name="Picture 43">
              <a:extLst>
                <a:ext uri="{FF2B5EF4-FFF2-40B4-BE49-F238E27FC236}">
                  <a16:creationId xmlns:a16="http://schemas.microsoft.com/office/drawing/2014/main" id="{9F50965E-0E28-41B2-AE9B-F0F11CC779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69826" y="4986152"/>
              <a:ext cx="1260000" cy="2067024"/>
            </a:xfrm>
            <a:prstGeom prst="rect">
              <a:avLst/>
            </a:prstGeom>
          </p:spPr>
        </p:pic>
        <p:pic>
          <p:nvPicPr>
            <p:cNvPr id="45" name="Picture 44">
              <a:extLst>
                <a:ext uri="{FF2B5EF4-FFF2-40B4-BE49-F238E27FC236}">
                  <a16:creationId xmlns:a16="http://schemas.microsoft.com/office/drawing/2014/main" id="{5270A35B-7415-4460-8DA3-28488DCF6B6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51353" y="4986152"/>
              <a:ext cx="1260000" cy="2067024"/>
            </a:xfrm>
            <a:prstGeom prst="rect">
              <a:avLst/>
            </a:prstGeom>
          </p:spPr>
        </p:pic>
        <p:pic>
          <p:nvPicPr>
            <p:cNvPr id="46" name="Picture 45">
              <a:extLst>
                <a:ext uri="{FF2B5EF4-FFF2-40B4-BE49-F238E27FC236}">
                  <a16:creationId xmlns:a16="http://schemas.microsoft.com/office/drawing/2014/main" id="{D467B9B4-48D3-4A96-B0AA-C7AA3B410D7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217854" y="4985976"/>
              <a:ext cx="1260000" cy="2067024"/>
            </a:xfrm>
            <a:prstGeom prst="rect">
              <a:avLst/>
            </a:prstGeom>
          </p:spPr>
        </p:pic>
        <p:pic>
          <p:nvPicPr>
            <p:cNvPr id="47" name="Picture 46">
              <a:extLst>
                <a:ext uri="{FF2B5EF4-FFF2-40B4-BE49-F238E27FC236}">
                  <a16:creationId xmlns:a16="http://schemas.microsoft.com/office/drawing/2014/main" id="{37F1A283-1868-4A1C-9E38-146059E65CB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99381" y="4985976"/>
              <a:ext cx="1260000" cy="2067024"/>
            </a:xfrm>
            <a:prstGeom prst="rect">
              <a:avLst/>
            </a:prstGeom>
          </p:spPr>
        </p:pic>
        <p:pic>
          <p:nvPicPr>
            <p:cNvPr id="48" name="Picture 47">
              <a:extLst>
                <a:ext uri="{FF2B5EF4-FFF2-40B4-BE49-F238E27FC236}">
                  <a16:creationId xmlns:a16="http://schemas.microsoft.com/office/drawing/2014/main" id="{49D25661-73CA-4A88-AF18-9B76A12470E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97018" y="4986151"/>
              <a:ext cx="1260000" cy="2067024"/>
            </a:xfrm>
            <a:prstGeom prst="rect">
              <a:avLst/>
            </a:prstGeom>
          </p:spPr>
        </p:pic>
        <p:pic>
          <p:nvPicPr>
            <p:cNvPr id="49" name="Picture 48">
              <a:extLst>
                <a:ext uri="{FF2B5EF4-FFF2-40B4-BE49-F238E27FC236}">
                  <a16:creationId xmlns:a16="http://schemas.microsoft.com/office/drawing/2014/main" id="{6CCAA089-93D0-42AD-8882-CDCF2C450CD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936327" y="4986151"/>
              <a:ext cx="1260000" cy="2067024"/>
            </a:xfrm>
            <a:prstGeom prst="rect">
              <a:avLst/>
            </a:prstGeom>
          </p:spPr>
        </p:pic>
      </p:grpSp>
    </p:spTree>
    <p:extLst>
      <p:ext uri="{BB962C8B-B14F-4D97-AF65-F5344CB8AC3E}">
        <p14:creationId xmlns:p14="http://schemas.microsoft.com/office/powerpoint/2010/main" val="200284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close up of a crosswalk&#10;&#10;Description automatically generated">
            <a:extLst>
              <a:ext uri="{FF2B5EF4-FFF2-40B4-BE49-F238E27FC236}">
                <a16:creationId xmlns:a16="http://schemas.microsoft.com/office/drawing/2014/main" id="{8BB8F710-6621-49D8-9D82-C3881D3BD676}"/>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432619" y="5924286"/>
            <a:ext cx="11759381" cy="2469602"/>
          </a:xfrm>
          <a:prstGeom prst="rect">
            <a:avLst/>
          </a:prstGeom>
        </p:spPr>
      </p:pic>
      <p:grpSp>
        <p:nvGrpSpPr>
          <p:cNvPr id="10" name="Group 9">
            <a:extLst>
              <a:ext uri="{FF2B5EF4-FFF2-40B4-BE49-F238E27FC236}">
                <a16:creationId xmlns:a16="http://schemas.microsoft.com/office/drawing/2014/main" id="{86C03341-1262-4ACB-87B2-D50E8967E241}"/>
              </a:ext>
            </a:extLst>
          </p:cNvPr>
          <p:cNvGrpSpPr/>
          <p:nvPr/>
        </p:nvGrpSpPr>
        <p:grpSpPr>
          <a:xfrm>
            <a:off x="1032479" y="178275"/>
            <a:ext cx="2368800" cy="500400"/>
            <a:chOff x="474188" y="63656"/>
            <a:chExt cx="2901376" cy="611634"/>
          </a:xfrm>
        </p:grpSpPr>
        <p:pic>
          <p:nvPicPr>
            <p:cNvPr id="9" name="Picture 8" descr="A picture containing table, game, room, computer&#10;&#10;Description automatically generated">
              <a:extLst>
                <a:ext uri="{FF2B5EF4-FFF2-40B4-BE49-F238E27FC236}">
                  <a16:creationId xmlns:a16="http://schemas.microsoft.com/office/drawing/2014/main" id="{A356BFD9-B88A-48B0-8D58-2FA10F6A83D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 name="TextBox 1">
              <a:extLst>
                <a:ext uri="{FF2B5EF4-FFF2-40B4-BE49-F238E27FC236}">
                  <a16:creationId xmlns:a16="http://schemas.microsoft.com/office/drawing/2014/main" id="{7F3C7BD6-591B-4BCE-B9A3-FFE64E9D4E2A}"/>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8" name="Group 7">
            <a:extLst>
              <a:ext uri="{FF2B5EF4-FFF2-40B4-BE49-F238E27FC236}">
                <a16:creationId xmlns:a16="http://schemas.microsoft.com/office/drawing/2014/main" id="{76CB2E4C-E543-4B41-A69A-D3D563DAEA3C}"/>
              </a:ext>
            </a:extLst>
          </p:cNvPr>
          <p:cNvGrpSpPr/>
          <p:nvPr/>
        </p:nvGrpSpPr>
        <p:grpSpPr>
          <a:xfrm>
            <a:off x="3546791" y="122658"/>
            <a:ext cx="2901376" cy="611634"/>
            <a:chOff x="3385292" y="59382"/>
            <a:chExt cx="2901376" cy="611634"/>
          </a:xfrm>
        </p:grpSpPr>
        <p:pic>
          <p:nvPicPr>
            <p:cNvPr id="16" name="Picture 15" descr="A picture containing table, game, room, computer&#10;&#10;Description automatically generated">
              <a:extLst>
                <a:ext uri="{FF2B5EF4-FFF2-40B4-BE49-F238E27FC236}">
                  <a16:creationId xmlns:a16="http://schemas.microsoft.com/office/drawing/2014/main" id="{665BCF01-5CDA-4BBF-8EA5-DB78B77A1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3" name="TextBox 12">
              <a:extLst>
                <a:ext uri="{FF2B5EF4-FFF2-40B4-BE49-F238E27FC236}">
                  <a16:creationId xmlns:a16="http://schemas.microsoft.com/office/drawing/2014/main" id="{B30F714F-E79A-4A88-A592-C3C32CDA5597}"/>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19" name="Group 18">
            <a:extLst>
              <a:ext uri="{FF2B5EF4-FFF2-40B4-BE49-F238E27FC236}">
                <a16:creationId xmlns:a16="http://schemas.microsoft.com/office/drawing/2014/main" id="{30C587B1-3EDC-4BFC-922A-60B5D7F6FD23}"/>
              </a:ext>
            </a:extLst>
          </p:cNvPr>
          <p:cNvGrpSpPr/>
          <p:nvPr/>
        </p:nvGrpSpPr>
        <p:grpSpPr>
          <a:xfrm>
            <a:off x="6563580" y="178275"/>
            <a:ext cx="2368800" cy="500400"/>
            <a:chOff x="6306124" y="63656"/>
            <a:chExt cx="2901376" cy="611634"/>
          </a:xfrm>
        </p:grpSpPr>
        <p:pic>
          <p:nvPicPr>
            <p:cNvPr id="20" name="Picture 19" descr="A picture containing table, game, room, computer&#10;&#10;Description automatically generated">
              <a:extLst>
                <a:ext uri="{FF2B5EF4-FFF2-40B4-BE49-F238E27FC236}">
                  <a16:creationId xmlns:a16="http://schemas.microsoft.com/office/drawing/2014/main" id="{C3E8110B-920F-4CB2-8B87-D11D8D35F02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21" name="TextBox 20">
              <a:extLst>
                <a:ext uri="{FF2B5EF4-FFF2-40B4-BE49-F238E27FC236}">
                  <a16:creationId xmlns:a16="http://schemas.microsoft.com/office/drawing/2014/main" id="{3A9C4E50-1B44-473E-8B37-20CB5E8CC016}"/>
                </a:ext>
              </a:extLst>
            </p:cNvPr>
            <p:cNvSpPr txBox="1"/>
            <p:nvPr/>
          </p:nvSpPr>
          <p:spPr>
            <a:xfrm>
              <a:off x="6384627"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grpSp>
        <p:nvGrpSpPr>
          <p:cNvPr id="22" name="Group 21">
            <a:extLst>
              <a:ext uri="{FF2B5EF4-FFF2-40B4-BE49-F238E27FC236}">
                <a16:creationId xmlns:a16="http://schemas.microsoft.com/office/drawing/2014/main" id="{E34A2128-F1AA-4823-8DAF-93DDE15A6B39}"/>
              </a:ext>
            </a:extLst>
          </p:cNvPr>
          <p:cNvGrpSpPr/>
          <p:nvPr/>
        </p:nvGrpSpPr>
        <p:grpSpPr>
          <a:xfrm>
            <a:off x="9069014" y="177425"/>
            <a:ext cx="2368800" cy="500400"/>
            <a:chOff x="9217228" y="67930"/>
            <a:chExt cx="2901376" cy="611634"/>
          </a:xfrm>
        </p:grpSpPr>
        <p:pic>
          <p:nvPicPr>
            <p:cNvPr id="23" name="Picture 22" descr="A picture containing table, game, room, computer&#10;&#10;Description automatically generated">
              <a:extLst>
                <a:ext uri="{FF2B5EF4-FFF2-40B4-BE49-F238E27FC236}">
                  <a16:creationId xmlns:a16="http://schemas.microsoft.com/office/drawing/2014/main" id="{C2DEF8D1-9730-4180-9F32-884D1E6CD68C}"/>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24" name="TextBox 23">
              <a:extLst>
                <a:ext uri="{FF2B5EF4-FFF2-40B4-BE49-F238E27FC236}">
                  <a16:creationId xmlns:a16="http://schemas.microsoft.com/office/drawing/2014/main" id="{BDC3FF5D-161C-4C54-93D0-3A0382FEB14D}"/>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
        <p:nvSpPr>
          <p:cNvPr id="14" name="TextBox 13">
            <a:extLst>
              <a:ext uri="{FF2B5EF4-FFF2-40B4-BE49-F238E27FC236}">
                <a16:creationId xmlns:a16="http://schemas.microsoft.com/office/drawing/2014/main" id="{9E42CFFF-066F-458C-A84A-77E93D626DAF}"/>
              </a:ext>
            </a:extLst>
          </p:cNvPr>
          <p:cNvSpPr txBox="1"/>
          <p:nvPr/>
        </p:nvSpPr>
        <p:spPr>
          <a:xfrm>
            <a:off x="432619" y="829074"/>
            <a:ext cx="11759381" cy="523220"/>
          </a:xfrm>
          <a:prstGeom prst="rect">
            <a:avLst/>
          </a:prstGeom>
          <a:noFill/>
        </p:spPr>
        <p:txBody>
          <a:bodyPr wrap="square" rtlCol="0">
            <a:spAutoFit/>
          </a:bodyPr>
          <a:lstStyle/>
          <a:p>
            <a:pPr algn="ctr"/>
            <a:r>
              <a:rPr lang="it-IT" sz="2800" dirty="0"/>
              <a:t>Splitting and </a:t>
            </a:r>
            <a:r>
              <a:rPr lang="it-IT" sz="2800" dirty="0" err="1"/>
              <a:t>Bucketing</a:t>
            </a:r>
            <a:endParaRPr lang="it-IT" sz="2800" dirty="0"/>
          </a:p>
        </p:txBody>
      </p:sp>
      <p:sp>
        <p:nvSpPr>
          <p:cNvPr id="3" name="TextBox 2">
            <a:extLst>
              <a:ext uri="{FF2B5EF4-FFF2-40B4-BE49-F238E27FC236}">
                <a16:creationId xmlns:a16="http://schemas.microsoft.com/office/drawing/2014/main" id="{1731C818-C939-42C9-9411-A6C4AD82FA9D}"/>
              </a:ext>
            </a:extLst>
          </p:cNvPr>
          <p:cNvSpPr txBox="1"/>
          <p:nvPr/>
        </p:nvSpPr>
        <p:spPr>
          <a:xfrm>
            <a:off x="432619" y="1502693"/>
            <a:ext cx="11759381" cy="369332"/>
          </a:xfrm>
          <a:prstGeom prst="rect">
            <a:avLst/>
          </a:prstGeom>
          <a:noFill/>
        </p:spPr>
        <p:txBody>
          <a:bodyPr wrap="square" rtlCol="0">
            <a:spAutoFit/>
          </a:bodyPr>
          <a:lstStyle/>
          <a:p>
            <a:pPr algn="ctr"/>
            <a:r>
              <a:rPr lang="it-IT" i="1" dirty="0" err="1"/>
              <a:t>Bucketing</a:t>
            </a:r>
            <a:r>
              <a:rPr lang="it-IT" i="1" dirty="0"/>
              <a:t> </a:t>
            </a:r>
            <a:r>
              <a:rPr lang="it-IT" i="1" dirty="0" err="1"/>
              <a:t>weather</a:t>
            </a:r>
            <a:r>
              <a:rPr lang="it-IT" i="1" dirty="0"/>
              <a:t> </a:t>
            </a:r>
            <a:r>
              <a:rPr lang="it-IT" i="1" dirty="0" err="1"/>
              <a:t>conditions</a:t>
            </a:r>
            <a:r>
              <a:rPr lang="it-IT" i="1" dirty="0"/>
              <a:t> to reduce </a:t>
            </a:r>
            <a:r>
              <a:rPr lang="it-IT" i="1" dirty="0" err="1"/>
              <a:t>complexity</a:t>
            </a:r>
            <a:endParaRPr lang="it-IT" i="1" dirty="0"/>
          </a:p>
        </p:txBody>
      </p:sp>
      <p:sp>
        <p:nvSpPr>
          <p:cNvPr id="75" name="Rectangle 74">
            <a:extLst>
              <a:ext uri="{FF2B5EF4-FFF2-40B4-BE49-F238E27FC236}">
                <a16:creationId xmlns:a16="http://schemas.microsoft.com/office/drawing/2014/main" id="{A99C9BD4-4169-4A1E-9190-C755CC2B323B}"/>
              </a:ext>
            </a:extLst>
          </p:cNvPr>
          <p:cNvSpPr/>
          <p:nvPr/>
        </p:nvSpPr>
        <p:spPr>
          <a:xfrm>
            <a:off x="537883" y="2022424"/>
            <a:ext cx="865735" cy="1200329"/>
          </a:xfrm>
          <a:prstGeom prst="rect">
            <a:avLst/>
          </a:prstGeom>
        </p:spPr>
        <p:txBody>
          <a:bodyPr wrap="square">
            <a:spAutoFit/>
          </a:bodyPr>
          <a:lstStyle/>
          <a:p>
            <a:r>
              <a:rPr lang="en-US" sz="300" dirty="0"/>
              <a:t>Light Rain Shower / Windy</a:t>
            </a:r>
          </a:p>
          <a:p>
            <a:r>
              <a:rPr lang="en-US" sz="300" dirty="0"/>
              <a:t>Freezing Rain / Windy</a:t>
            </a:r>
          </a:p>
          <a:p>
            <a:r>
              <a:rPr lang="en-US" sz="300" dirty="0"/>
              <a:t>Showers in the Vicinity </a:t>
            </a:r>
          </a:p>
          <a:p>
            <a:r>
              <a:rPr lang="en-US" sz="300" dirty="0"/>
              <a:t>Rain Shower</a:t>
            </a:r>
          </a:p>
          <a:p>
            <a:r>
              <a:rPr lang="en-US" sz="300" dirty="0"/>
              <a:t>Light Freezing Rain </a:t>
            </a:r>
          </a:p>
          <a:p>
            <a:r>
              <a:rPr lang="en-US" sz="300" dirty="0"/>
              <a:t>Light Rain with Thunder</a:t>
            </a:r>
          </a:p>
          <a:p>
            <a:r>
              <a:rPr lang="en-US" sz="300" dirty="0"/>
              <a:t>Heavy Rain / Windy</a:t>
            </a:r>
          </a:p>
          <a:p>
            <a:r>
              <a:rPr lang="en-US" sz="300" dirty="0"/>
              <a:t>Rain Showers</a:t>
            </a:r>
          </a:p>
          <a:p>
            <a:r>
              <a:rPr lang="en-US" sz="300" dirty="0"/>
              <a:t>Thunderstorms and Rain</a:t>
            </a:r>
          </a:p>
          <a:p>
            <a:r>
              <a:rPr lang="en-US" sz="300" dirty="0"/>
              <a:t>Drizzle</a:t>
            </a:r>
          </a:p>
          <a:p>
            <a:r>
              <a:rPr lang="en-US" sz="300" dirty="0"/>
              <a:t>Freezing Rain</a:t>
            </a:r>
          </a:p>
          <a:p>
            <a:r>
              <a:rPr lang="en-US" sz="300" dirty="0"/>
              <a:t>Heavy Drizzle </a:t>
            </a:r>
          </a:p>
          <a:p>
            <a:r>
              <a:rPr lang="en-US" sz="300" dirty="0"/>
              <a:t>Heavy Thunderstorms and Rain</a:t>
            </a:r>
          </a:p>
          <a:p>
            <a:r>
              <a:rPr lang="en-US" sz="300" dirty="0"/>
              <a:t>Light Drizzle / Windy</a:t>
            </a:r>
          </a:p>
          <a:p>
            <a:r>
              <a:rPr lang="en-US" sz="300" dirty="0"/>
              <a:t>Light Freezing Drizzle</a:t>
            </a:r>
          </a:p>
          <a:p>
            <a:r>
              <a:rPr lang="en-US" sz="300" dirty="0"/>
              <a:t>Light Rain Showers</a:t>
            </a:r>
          </a:p>
          <a:p>
            <a:r>
              <a:rPr lang="en-US" sz="300" dirty="0"/>
              <a:t>Heavy Freezing Drizzle</a:t>
            </a:r>
          </a:p>
          <a:p>
            <a:r>
              <a:rPr lang="en-US" sz="300" dirty="0"/>
              <a:t>Heavy Rain</a:t>
            </a:r>
          </a:p>
          <a:p>
            <a:r>
              <a:rPr lang="en-US" sz="300" dirty="0"/>
              <a:t>Rain / Windy</a:t>
            </a:r>
          </a:p>
          <a:p>
            <a:r>
              <a:rPr lang="en-US" sz="300" dirty="0"/>
              <a:t>Heavy Freezing Rain</a:t>
            </a:r>
          </a:p>
          <a:p>
            <a:r>
              <a:rPr lang="en-US" sz="300" dirty="0"/>
              <a:t>Light Rain</a:t>
            </a:r>
          </a:p>
          <a:p>
            <a:r>
              <a:rPr lang="en-US" sz="300" dirty="0"/>
              <a:t>Heavy Rain Showers</a:t>
            </a:r>
          </a:p>
          <a:p>
            <a:r>
              <a:rPr lang="en-US" sz="300" dirty="0"/>
              <a:t>Light Thunderstorms and Rain</a:t>
            </a:r>
          </a:p>
          <a:p>
            <a:r>
              <a:rPr lang="en-US" sz="300" dirty="0"/>
              <a:t>Light Rain / Windy</a:t>
            </a:r>
          </a:p>
        </p:txBody>
      </p:sp>
      <p:sp>
        <p:nvSpPr>
          <p:cNvPr id="76" name="Rectangle 75">
            <a:extLst>
              <a:ext uri="{FF2B5EF4-FFF2-40B4-BE49-F238E27FC236}">
                <a16:creationId xmlns:a16="http://schemas.microsoft.com/office/drawing/2014/main" id="{E4E71CD7-B22C-46F0-8E2A-3A0AF55E8E83}"/>
              </a:ext>
            </a:extLst>
          </p:cNvPr>
          <p:cNvSpPr/>
          <p:nvPr/>
        </p:nvSpPr>
        <p:spPr>
          <a:xfrm>
            <a:off x="2941360" y="2022424"/>
            <a:ext cx="865735" cy="323165"/>
          </a:xfrm>
          <a:prstGeom prst="rect">
            <a:avLst/>
          </a:prstGeom>
        </p:spPr>
        <p:txBody>
          <a:bodyPr wrap="square">
            <a:spAutoFit/>
          </a:bodyPr>
          <a:lstStyle/>
          <a:p>
            <a:r>
              <a:rPr lang="en-US" sz="300" dirty="0"/>
              <a:t>Rain</a:t>
            </a:r>
          </a:p>
          <a:p>
            <a:r>
              <a:rPr lang="en-US" sz="300" dirty="0"/>
              <a:t>Light Freezing Rain / Windy</a:t>
            </a:r>
          </a:p>
          <a:p>
            <a:r>
              <a:rPr lang="en-US" sz="300" dirty="0"/>
              <a:t>Light Drizzle</a:t>
            </a:r>
          </a:p>
          <a:p>
            <a:r>
              <a:rPr lang="en-US" sz="300" dirty="0"/>
              <a:t>Drizzle / Windy</a:t>
            </a:r>
          </a:p>
          <a:p>
            <a:r>
              <a:rPr lang="en-US" sz="300" dirty="0"/>
              <a:t>Light Rain Shower</a:t>
            </a:r>
            <a:endParaRPr lang="it-IT" sz="300" dirty="0"/>
          </a:p>
        </p:txBody>
      </p:sp>
      <p:sp>
        <p:nvSpPr>
          <p:cNvPr id="77" name="Rectangle 76">
            <a:extLst>
              <a:ext uri="{FF2B5EF4-FFF2-40B4-BE49-F238E27FC236}">
                <a16:creationId xmlns:a16="http://schemas.microsoft.com/office/drawing/2014/main" id="{3202C183-1DF3-42C8-A309-C2D770A529E2}"/>
              </a:ext>
            </a:extLst>
          </p:cNvPr>
          <p:cNvSpPr/>
          <p:nvPr/>
        </p:nvSpPr>
        <p:spPr>
          <a:xfrm>
            <a:off x="5344670" y="2022424"/>
            <a:ext cx="865735" cy="1154162"/>
          </a:xfrm>
          <a:prstGeom prst="rect">
            <a:avLst/>
          </a:prstGeom>
        </p:spPr>
        <p:txBody>
          <a:bodyPr wrap="square">
            <a:spAutoFit/>
          </a:bodyPr>
          <a:lstStyle/>
          <a:p>
            <a:r>
              <a:rPr lang="en-US" sz="300" dirty="0"/>
              <a:t>Heavy Blowing Snow</a:t>
            </a:r>
          </a:p>
          <a:p>
            <a:r>
              <a:rPr lang="en-US" sz="300" dirty="0"/>
              <a:t>Small Hail                         </a:t>
            </a:r>
          </a:p>
          <a:p>
            <a:r>
              <a:rPr lang="en-US" sz="300" dirty="0"/>
              <a:t>Heavy Snow / Windy                 </a:t>
            </a:r>
          </a:p>
          <a:p>
            <a:r>
              <a:rPr lang="en-US" sz="300" dirty="0"/>
              <a:t>Light Snow and Sleet               </a:t>
            </a:r>
          </a:p>
          <a:p>
            <a:r>
              <a:rPr lang="en-US" sz="300" dirty="0"/>
              <a:t>Snow and Sleet                     </a:t>
            </a:r>
          </a:p>
          <a:p>
            <a:r>
              <a:rPr lang="en-US" sz="300" dirty="0"/>
              <a:t>Snow / Windy                       </a:t>
            </a:r>
          </a:p>
          <a:p>
            <a:r>
              <a:rPr lang="en-US" sz="300" dirty="0"/>
              <a:t>Snow and Thunder</a:t>
            </a:r>
          </a:p>
          <a:p>
            <a:r>
              <a:rPr lang="en-US" sz="300" dirty="0"/>
              <a:t>Thunder / Wintry Mix / Windy       </a:t>
            </a:r>
          </a:p>
          <a:p>
            <a:r>
              <a:rPr lang="en-US" sz="300" dirty="0"/>
              <a:t>Thunderstorms and Snow             </a:t>
            </a:r>
          </a:p>
          <a:p>
            <a:r>
              <a:rPr lang="en-US" sz="300" dirty="0"/>
              <a:t>Light Snow Shower                  </a:t>
            </a:r>
          </a:p>
          <a:p>
            <a:r>
              <a:rPr lang="en-US" sz="300" dirty="0"/>
              <a:t>Hail                               </a:t>
            </a:r>
          </a:p>
          <a:p>
            <a:r>
              <a:rPr lang="en-US" sz="300" dirty="0"/>
              <a:t>Light Snow Showers                 </a:t>
            </a:r>
          </a:p>
          <a:p>
            <a:r>
              <a:rPr lang="en-US" sz="300" dirty="0"/>
              <a:t>Snow                               </a:t>
            </a:r>
          </a:p>
          <a:p>
            <a:r>
              <a:rPr lang="en-US" sz="300" dirty="0"/>
              <a:t>Light Snow Grains                  </a:t>
            </a:r>
          </a:p>
          <a:p>
            <a:r>
              <a:rPr lang="en-US" sz="300" dirty="0"/>
              <a:t>Light Snow and Sleet / Windy       </a:t>
            </a:r>
          </a:p>
          <a:p>
            <a:r>
              <a:rPr lang="en-US" sz="300" dirty="0"/>
              <a:t>Light Snow                         </a:t>
            </a:r>
          </a:p>
          <a:p>
            <a:r>
              <a:rPr lang="en-US" sz="300" dirty="0"/>
              <a:t>Heavy Snow                         </a:t>
            </a:r>
          </a:p>
          <a:p>
            <a:r>
              <a:rPr lang="en-US" sz="300" dirty="0"/>
              <a:t>Light Thunderstorms and Snow       </a:t>
            </a:r>
          </a:p>
          <a:p>
            <a:r>
              <a:rPr lang="en-US" sz="300" dirty="0"/>
              <a:t>Snow and Sleet / Windy             </a:t>
            </a:r>
          </a:p>
          <a:p>
            <a:r>
              <a:rPr lang="en-US" sz="300" dirty="0"/>
              <a:t>Heavy Snow with Thunder            </a:t>
            </a:r>
          </a:p>
          <a:p>
            <a:r>
              <a:rPr lang="en-US" sz="300" dirty="0"/>
              <a:t>Blowing Snow / Windy</a:t>
            </a:r>
          </a:p>
          <a:p>
            <a:r>
              <a:rPr lang="en-US" sz="300" dirty="0"/>
              <a:t>Heavy Ice Pellets</a:t>
            </a:r>
          </a:p>
          <a:p>
            <a:endParaRPr lang="it-IT" sz="300" dirty="0"/>
          </a:p>
        </p:txBody>
      </p:sp>
      <p:sp>
        <p:nvSpPr>
          <p:cNvPr id="78" name="Rectangle 77">
            <a:extLst>
              <a:ext uri="{FF2B5EF4-FFF2-40B4-BE49-F238E27FC236}">
                <a16:creationId xmlns:a16="http://schemas.microsoft.com/office/drawing/2014/main" id="{48B87EF1-40E5-46A2-A37B-3D4D703DE72B}"/>
              </a:ext>
            </a:extLst>
          </p:cNvPr>
          <p:cNvSpPr/>
          <p:nvPr/>
        </p:nvSpPr>
        <p:spPr>
          <a:xfrm>
            <a:off x="7747980" y="2022424"/>
            <a:ext cx="865735" cy="738664"/>
          </a:xfrm>
          <a:prstGeom prst="rect">
            <a:avLst/>
          </a:prstGeom>
        </p:spPr>
        <p:txBody>
          <a:bodyPr wrap="square">
            <a:spAutoFit/>
          </a:bodyPr>
          <a:lstStyle/>
          <a:p>
            <a:r>
              <a:rPr lang="en-US" sz="300" dirty="0"/>
              <a:t>Patches of Fog</a:t>
            </a:r>
          </a:p>
          <a:p>
            <a:r>
              <a:rPr lang="en-US" sz="300" dirty="0"/>
              <a:t>Fog</a:t>
            </a:r>
          </a:p>
          <a:p>
            <a:r>
              <a:rPr lang="en-US" sz="300" dirty="0"/>
              <a:t>Partial Fog</a:t>
            </a:r>
          </a:p>
          <a:p>
            <a:r>
              <a:rPr lang="en-US" sz="300" dirty="0"/>
              <a:t>Light Freezing Fog</a:t>
            </a:r>
          </a:p>
          <a:p>
            <a:r>
              <a:rPr lang="en-US" sz="300" dirty="0"/>
              <a:t>Smoke / Windy</a:t>
            </a:r>
          </a:p>
          <a:p>
            <a:r>
              <a:rPr lang="en-US" sz="300" dirty="0"/>
              <a:t>Light Haze</a:t>
            </a:r>
          </a:p>
          <a:p>
            <a:r>
              <a:rPr lang="en-US" sz="300" dirty="0"/>
              <a:t>Haze / Windy</a:t>
            </a:r>
          </a:p>
          <a:p>
            <a:r>
              <a:rPr lang="en-US" sz="300" dirty="0"/>
              <a:t>Partial Fog / Windy</a:t>
            </a:r>
          </a:p>
          <a:p>
            <a:r>
              <a:rPr lang="en-US" sz="300" dirty="0"/>
              <a:t>Smoke</a:t>
            </a:r>
          </a:p>
          <a:p>
            <a:r>
              <a:rPr lang="en-US" sz="300" dirty="0"/>
              <a:t>Drizzle and Fog</a:t>
            </a:r>
          </a:p>
          <a:p>
            <a:r>
              <a:rPr lang="en-US" sz="300" dirty="0"/>
              <a:t>Fog / Windy</a:t>
            </a:r>
          </a:p>
          <a:p>
            <a:r>
              <a:rPr lang="en-US" sz="300" dirty="0"/>
              <a:t>Light Fog</a:t>
            </a:r>
          </a:p>
          <a:p>
            <a:r>
              <a:rPr lang="en-US" sz="300" dirty="0"/>
              <a:t>Mist</a:t>
            </a:r>
          </a:p>
          <a:p>
            <a:r>
              <a:rPr lang="en-US" sz="300" dirty="0"/>
              <a:t>Haze</a:t>
            </a:r>
            <a:endParaRPr lang="it-IT" sz="300" dirty="0"/>
          </a:p>
        </p:txBody>
      </p:sp>
      <p:sp>
        <p:nvSpPr>
          <p:cNvPr id="79" name="Rectangle 78">
            <a:extLst>
              <a:ext uri="{FF2B5EF4-FFF2-40B4-BE49-F238E27FC236}">
                <a16:creationId xmlns:a16="http://schemas.microsoft.com/office/drawing/2014/main" id="{9B0FE6CA-0B91-4B60-A1B3-96E3E6354209}"/>
              </a:ext>
            </a:extLst>
          </p:cNvPr>
          <p:cNvSpPr/>
          <p:nvPr/>
        </p:nvSpPr>
        <p:spPr>
          <a:xfrm>
            <a:off x="10151290" y="2022424"/>
            <a:ext cx="865735" cy="600164"/>
          </a:xfrm>
          <a:prstGeom prst="rect">
            <a:avLst/>
          </a:prstGeom>
        </p:spPr>
        <p:txBody>
          <a:bodyPr wrap="square">
            <a:spAutoFit/>
          </a:bodyPr>
          <a:lstStyle/>
          <a:p>
            <a:r>
              <a:rPr lang="en-US" sz="300" dirty="0"/>
              <a:t>Partly Cloudy</a:t>
            </a:r>
          </a:p>
          <a:p>
            <a:r>
              <a:rPr lang="en-US" sz="300" dirty="0"/>
              <a:t>Mostly Cloudy</a:t>
            </a:r>
          </a:p>
          <a:p>
            <a:r>
              <a:rPr lang="en-US" sz="300" dirty="0"/>
              <a:t>Fair</a:t>
            </a:r>
          </a:p>
          <a:p>
            <a:r>
              <a:rPr lang="en-US" sz="300" dirty="0"/>
              <a:t>Light Thunderstorm</a:t>
            </a:r>
          </a:p>
          <a:p>
            <a:r>
              <a:rPr lang="en-US" sz="300" dirty="0"/>
              <a:t>Heavy T-Storm / Windy</a:t>
            </a:r>
          </a:p>
          <a:p>
            <a:r>
              <a:rPr lang="en-US" sz="300" dirty="0"/>
              <a:t>Thunder</a:t>
            </a:r>
          </a:p>
          <a:p>
            <a:r>
              <a:rPr lang="en-US" sz="300" dirty="0"/>
              <a:t>Partly Cloudy / Windy</a:t>
            </a:r>
          </a:p>
          <a:p>
            <a:r>
              <a:rPr lang="en-US" sz="300" dirty="0"/>
              <a:t>Thunder in the Vicinity</a:t>
            </a:r>
          </a:p>
          <a:p>
            <a:r>
              <a:rPr lang="en-US" sz="300" dirty="0"/>
              <a:t>Overcast</a:t>
            </a:r>
          </a:p>
          <a:p>
            <a:r>
              <a:rPr lang="en-US" sz="300" dirty="0"/>
              <a:t>Fair / Windy</a:t>
            </a:r>
          </a:p>
          <a:p>
            <a:r>
              <a:rPr lang="en-US" sz="300" dirty="0"/>
              <a:t>Mostly Cloudy / Windy</a:t>
            </a:r>
            <a:endParaRPr lang="it-IT" sz="300" dirty="0"/>
          </a:p>
        </p:txBody>
      </p:sp>
      <p:sp>
        <p:nvSpPr>
          <p:cNvPr id="80" name="Rectangle 79">
            <a:extLst>
              <a:ext uri="{FF2B5EF4-FFF2-40B4-BE49-F238E27FC236}">
                <a16:creationId xmlns:a16="http://schemas.microsoft.com/office/drawing/2014/main" id="{9A132374-52BB-4921-A991-0579C061C701}"/>
              </a:ext>
            </a:extLst>
          </p:cNvPr>
          <p:cNvSpPr/>
          <p:nvPr/>
        </p:nvSpPr>
        <p:spPr>
          <a:xfrm>
            <a:off x="2941193" y="2593241"/>
            <a:ext cx="720217" cy="969496"/>
          </a:xfrm>
          <a:prstGeom prst="rect">
            <a:avLst/>
          </a:prstGeom>
        </p:spPr>
        <p:txBody>
          <a:bodyPr wrap="square">
            <a:spAutoFit/>
          </a:bodyPr>
          <a:lstStyle/>
          <a:p>
            <a:r>
              <a:rPr lang="en-US" sz="300" dirty="0"/>
              <a:t>Ice Pellets </a:t>
            </a:r>
          </a:p>
          <a:p>
            <a:r>
              <a:rPr lang="en-US" sz="300" dirty="0"/>
              <a:t>Light Snow with Thunder</a:t>
            </a:r>
          </a:p>
          <a:p>
            <a:r>
              <a:rPr lang="en-US" sz="300" dirty="0"/>
              <a:t>Light Sleet</a:t>
            </a:r>
          </a:p>
          <a:p>
            <a:r>
              <a:rPr lang="en-US" sz="300" dirty="0"/>
              <a:t>Light Snow / Windy</a:t>
            </a:r>
          </a:p>
          <a:p>
            <a:r>
              <a:rPr lang="en-US" sz="300" dirty="0"/>
              <a:t>Wintry Mix / Windy</a:t>
            </a:r>
          </a:p>
          <a:p>
            <a:r>
              <a:rPr lang="en-US" sz="300" dirty="0"/>
              <a:t>Wintry Mix</a:t>
            </a:r>
          </a:p>
          <a:p>
            <a:r>
              <a:rPr lang="en-US" sz="300" dirty="0"/>
              <a:t>Sleet</a:t>
            </a:r>
          </a:p>
          <a:p>
            <a:r>
              <a:rPr lang="en-US" sz="300" dirty="0"/>
              <a:t>Blowing Snow</a:t>
            </a:r>
          </a:p>
          <a:p>
            <a:r>
              <a:rPr lang="en-US" sz="300" dirty="0"/>
              <a:t>Low Drifting Snow</a:t>
            </a:r>
          </a:p>
          <a:p>
            <a:r>
              <a:rPr lang="en-US" sz="300" dirty="0"/>
              <a:t>Heavy Thunderstorms and Snow</a:t>
            </a:r>
          </a:p>
          <a:p>
            <a:r>
              <a:rPr lang="en-US" sz="300" dirty="0"/>
              <a:t>Light Blowing Snow</a:t>
            </a:r>
          </a:p>
          <a:p>
            <a:r>
              <a:rPr lang="en-US" sz="300" dirty="0"/>
              <a:t>Thunder and Hail / Windy</a:t>
            </a:r>
          </a:p>
          <a:p>
            <a:r>
              <a:rPr lang="en-US" sz="300" dirty="0"/>
              <a:t>Snow Grains</a:t>
            </a:r>
          </a:p>
          <a:p>
            <a:r>
              <a:rPr lang="en-US" sz="300" dirty="0"/>
              <a:t>Heavy Sleet</a:t>
            </a:r>
          </a:p>
          <a:p>
            <a:r>
              <a:rPr lang="en-US" sz="300" dirty="0"/>
              <a:t>Snow Showers</a:t>
            </a:r>
          </a:p>
          <a:p>
            <a:r>
              <a:rPr lang="en-US" sz="300" dirty="0"/>
              <a:t>Heavy Thunderstorms with Small Hail</a:t>
            </a:r>
          </a:p>
          <a:p>
            <a:r>
              <a:rPr lang="en-US" sz="300" dirty="0"/>
              <a:t>Light Hail</a:t>
            </a:r>
          </a:p>
          <a:p>
            <a:r>
              <a:rPr lang="en-US" sz="300" dirty="0"/>
              <a:t>Light Ice Pellets</a:t>
            </a:r>
          </a:p>
        </p:txBody>
      </p:sp>
      <p:sp>
        <p:nvSpPr>
          <p:cNvPr id="81" name="Rectangle 80">
            <a:extLst>
              <a:ext uri="{FF2B5EF4-FFF2-40B4-BE49-F238E27FC236}">
                <a16:creationId xmlns:a16="http://schemas.microsoft.com/office/drawing/2014/main" id="{C85CB9DB-6384-4241-9A0B-714872DBF0CF}"/>
              </a:ext>
            </a:extLst>
          </p:cNvPr>
          <p:cNvSpPr/>
          <p:nvPr/>
        </p:nvSpPr>
        <p:spPr>
          <a:xfrm>
            <a:off x="5357018" y="3287340"/>
            <a:ext cx="865735" cy="184666"/>
          </a:xfrm>
          <a:prstGeom prst="rect">
            <a:avLst/>
          </a:prstGeom>
        </p:spPr>
        <p:txBody>
          <a:bodyPr wrap="square">
            <a:spAutoFit/>
          </a:bodyPr>
          <a:lstStyle/>
          <a:p>
            <a:r>
              <a:rPr lang="en-US" sz="300" dirty="0"/>
              <a:t>Shallow Fog      </a:t>
            </a:r>
          </a:p>
          <a:p>
            <a:r>
              <a:rPr lang="en-US" sz="300" dirty="0"/>
              <a:t>Heavy Smoke</a:t>
            </a:r>
          </a:p>
        </p:txBody>
      </p:sp>
      <p:sp>
        <p:nvSpPr>
          <p:cNvPr id="82" name="Rectangle 81">
            <a:extLst>
              <a:ext uri="{FF2B5EF4-FFF2-40B4-BE49-F238E27FC236}">
                <a16:creationId xmlns:a16="http://schemas.microsoft.com/office/drawing/2014/main" id="{4767530C-1F5F-43BC-8EC1-8B456D8C5214}"/>
              </a:ext>
            </a:extLst>
          </p:cNvPr>
          <p:cNvSpPr/>
          <p:nvPr/>
        </p:nvSpPr>
        <p:spPr>
          <a:xfrm>
            <a:off x="7750056" y="3011948"/>
            <a:ext cx="865735" cy="553998"/>
          </a:xfrm>
          <a:prstGeom prst="rect">
            <a:avLst/>
          </a:prstGeom>
        </p:spPr>
        <p:txBody>
          <a:bodyPr wrap="square">
            <a:spAutoFit/>
          </a:bodyPr>
          <a:lstStyle/>
          <a:p>
            <a:r>
              <a:rPr lang="en-US" sz="300" dirty="0"/>
              <a:t>N/A Precipitation</a:t>
            </a:r>
          </a:p>
          <a:p>
            <a:r>
              <a:rPr lang="en-US" sz="300" dirty="0"/>
              <a:t>Cloudy</a:t>
            </a:r>
          </a:p>
          <a:p>
            <a:r>
              <a:rPr lang="en-US" sz="300" dirty="0"/>
              <a:t>null</a:t>
            </a:r>
          </a:p>
          <a:p>
            <a:r>
              <a:rPr lang="en-US" sz="300" dirty="0"/>
              <a:t>Clear</a:t>
            </a:r>
          </a:p>
          <a:p>
            <a:r>
              <a:rPr lang="en-US" sz="300" dirty="0"/>
              <a:t>Thunder / Windy</a:t>
            </a:r>
          </a:p>
          <a:p>
            <a:r>
              <a:rPr lang="en-US" sz="300" dirty="0"/>
              <a:t>Scattered Clouds</a:t>
            </a:r>
          </a:p>
          <a:p>
            <a:r>
              <a:rPr lang="en-US" sz="300" dirty="0"/>
              <a:t>Cloudy / Windy</a:t>
            </a:r>
          </a:p>
          <a:p>
            <a:r>
              <a:rPr lang="en-US" sz="300" dirty="0"/>
              <a:t>T-Storm / Windy</a:t>
            </a:r>
          </a:p>
          <a:p>
            <a:r>
              <a:rPr lang="en-US" sz="300" dirty="0"/>
              <a:t>T-Storm</a:t>
            </a:r>
          </a:p>
          <a:p>
            <a:r>
              <a:rPr lang="en-US" sz="300" dirty="0"/>
              <a:t>Heavy T-Storm</a:t>
            </a:r>
          </a:p>
        </p:txBody>
      </p:sp>
      <p:sp>
        <p:nvSpPr>
          <p:cNvPr id="83" name="Rectangle 82">
            <a:extLst>
              <a:ext uri="{FF2B5EF4-FFF2-40B4-BE49-F238E27FC236}">
                <a16:creationId xmlns:a16="http://schemas.microsoft.com/office/drawing/2014/main" id="{62B9C0EF-23F5-454A-B31C-A0C857A1864A}"/>
              </a:ext>
            </a:extLst>
          </p:cNvPr>
          <p:cNvSpPr/>
          <p:nvPr/>
        </p:nvSpPr>
        <p:spPr>
          <a:xfrm>
            <a:off x="10151290" y="2787757"/>
            <a:ext cx="865735" cy="276999"/>
          </a:xfrm>
          <a:prstGeom prst="rect">
            <a:avLst/>
          </a:prstGeom>
        </p:spPr>
        <p:txBody>
          <a:bodyPr wrap="square">
            <a:spAutoFit/>
          </a:bodyPr>
          <a:lstStyle/>
          <a:p>
            <a:r>
              <a:rPr lang="en-US" sz="300" dirty="0"/>
              <a:t>Funnel Cloud</a:t>
            </a:r>
          </a:p>
          <a:p>
            <a:r>
              <a:rPr lang="en-US" sz="300" dirty="0"/>
              <a:t>Squalls</a:t>
            </a:r>
          </a:p>
          <a:p>
            <a:r>
              <a:rPr lang="en-US" sz="300" dirty="0"/>
              <a:t>Squalls / Windy</a:t>
            </a:r>
          </a:p>
          <a:p>
            <a:r>
              <a:rPr lang="en-US" sz="300" dirty="0"/>
              <a:t>Tornado</a:t>
            </a:r>
          </a:p>
        </p:txBody>
      </p:sp>
      <p:sp>
        <p:nvSpPr>
          <p:cNvPr id="84" name="Rectangle 83">
            <a:extLst>
              <a:ext uri="{FF2B5EF4-FFF2-40B4-BE49-F238E27FC236}">
                <a16:creationId xmlns:a16="http://schemas.microsoft.com/office/drawing/2014/main" id="{BB2BFE3E-E802-43A1-AA25-B35E2846D526}"/>
              </a:ext>
            </a:extLst>
          </p:cNvPr>
          <p:cNvSpPr/>
          <p:nvPr/>
        </p:nvSpPr>
        <p:spPr>
          <a:xfrm>
            <a:off x="10164414" y="3283723"/>
            <a:ext cx="865735" cy="553998"/>
          </a:xfrm>
          <a:prstGeom prst="rect">
            <a:avLst/>
          </a:prstGeom>
        </p:spPr>
        <p:txBody>
          <a:bodyPr wrap="square">
            <a:spAutoFit/>
          </a:bodyPr>
          <a:lstStyle/>
          <a:p>
            <a:r>
              <a:rPr lang="en-US" sz="300" dirty="0"/>
              <a:t>Sand / Dust Whirlwinds / Windy</a:t>
            </a:r>
          </a:p>
          <a:p>
            <a:r>
              <a:rPr lang="en-US" sz="300" dirty="0"/>
              <a:t>Volcanic Ash</a:t>
            </a:r>
          </a:p>
          <a:p>
            <a:r>
              <a:rPr lang="en-US" sz="300" dirty="0"/>
              <a:t>Widespread Dust / Windy</a:t>
            </a:r>
          </a:p>
          <a:p>
            <a:r>
              <a:rPr lang="en-US" sz="300" dirty="0"/>
              <a:t>Widespread Dust</a:t>
            </a:r>
          </a:p>
          <a:p>
            <a:r>
              <a:rPr lang="en-US" sz="300" dirty="0"/>
              <a:t>Sand</a:t>
            </a:r>
          </a:p>
          <a:p>
            <a:r>
              <a:rPr lang="en-US" sz="300" dirty="0"/>
              <a:t>Dust Whirls</a:t>
            </a:r>
          </a:p>
          <a:p>
            <a:r>
              <a:rPr lang="en-US" sz="300" dirty="0"/>
              <a:t>Blowing Dust</a:t>
            </a:r>
          </a:p>
          <a:p>
            <a:r>
              <a:rPr lang="en-US" sz="300" dirty="0"/>
              <a:t>Blowing Sand</a:t>
            </a:r>
          </a:p>
          <a:p>
            <a:r>
              <a:rPr lang="en-US" sz="300" dirty="0"/>
              <a:t>Blowing Dust / Windy</a:t>
            </a:r>
          </a:p>
          <a:p>
            <a:r>
              <a:rPr lang="en-US" sz="300" dirty="0"/>
              <a:t>Sand / Dust Whirlwinds</a:t>
            </a:r>
          </a:p>
        </p:txBody>
      </p:sp>
      <p:grpSp>
        <p:nvGrpSpPr>
          <p:cNvPr id="41" name="Group 40">
            <a:extLst>
              <a:ext uri="{FF2B5EF4-FFF2-40B4-BE49-F238E27FC236}">
                <a16:creationId xmlns:a16="http://schemas.microsoft.com/office/drawing/2014/main" id="{FFF86828-43AF-43F3-9E35-CA33E1CE2EC2}"/>
              </a:ext>
            </a:extLst>
          </p:cNvPr>
          <p:cNvGrpSpPr/>
          <p:nvPr/>
        </p:nvGrpSpPr>
        <p:grpSpPr>
          <a:xfrm>
            <a:off x="4097018" y="4985976"/>
            <a:ext cx="7662363" cy="2067200"/>
            <a:chOff x="4097018" y="4985976"/>
            <a:chExt cx="7662363" cy="2067200"/>
          </a:xfrm>
        </p:grpSpPr>
        <p:pic>
          <p:nvPicPr>
            <p:cNvPr id="35" name="Picture 34">
              <a:extLst>
                <a:ext uri="{FF2B5EF4-FFF2-40B4-BE49-F238E27FC236}">
                  <a16:creationId xmlns:a16="http://schemas.microsoft.com/office/drawing/2014/main" id="{5A081F06-088F-41BF-8D84-7BE372575B2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69826" y="4986152"/>
              <a:ext cx="1260000" cy="2067024"/>
            </a:xfrm>
            <a:prstGeom prst="rect">
              <a:avLst/>
            </a:prstGeom>
          </p:spPr>
        </p:pic>
        <p:pic>
          <p:nvPicPr>
            <p:cNvPr id="36" name="Picture 35">
              <a:extLst>
                <a:ext uri="{FF2B5EF4-FFF2-40B4-BE49-F238E27FC236}">
                  <a16:creationId xmlns:a16="http://schemas.microsoft.com/office/drawing/2014/main" id="{6100A659-E747-4372-886C-141782593D0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51353" y="4986152"/>
              <a:ext cx="1260000" cy="2067024"/>
            </a:xfrm>
            <a:prstGeom prst="rect">
              <a:avLst/>
            </a:prstGeom>
          </p:spPr>
        </p:pic>
        <p:pic>
          <p:nvPicPr>
            <p:cNvPr id="37" name="Picture 36">
              <a:extLst>
                <a:ext uri="{FF2B5EF4-FFF2-40B4-BE49-F238E27FC236}">
                  <a16:creationId xmlns:a16="http://schemas.microsoft.com/office/drawing/2014/main" id="{E1EEB2F3-77AF-4273-B796-B5C2000A490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217854" y="4985976"/>
              <a:ext cx="1260000" cy="2067024"/>
            </a:xfrm>
            <a:prstGeom prst="rect">
              <a:avLst/>
            </a:prstGeom>
          </p:spPr>
        </p:pic>
        <p:pic>
          <p:nvPicPr>
            <p:cNvPr id="38" name="Picture 37">
              <a:extLst>
                <a:ext uri="{FF2B5EF4-FFF2-40B4-BE49-F238E27FC236}">
                  <a16:creationId xmlns:a16="http://schemas.microsoft.com/office/drawing/2014/main" id="{2E817D4B-D2CE-428F-B93B-D8DEDBE6C10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99381" y="4985976"/>
              <a:ext cx="1260000" cy="2067024"/>
            </a:xfrm>
            <a:prstGeom prst="rect">
              <a:avLst/>
            </a:prstGeom>
          </p:spPr>
        </p:pic>
        <p:pic>
          <p:nvPicPr>
            <p:cNvPr id="39" name="Picture 38">
              <a:extLst>
                <a:ext uri="{FF2B5EF4-FFF2-40B4-BE49-F238E27FC236}">
                  <a16:creationId xmlns:a16="http://schemas.microsoft.com/office/drawing/2014/main" id="{319F0749-2C6C-4AA6-9944-4E77B54737D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97018" y="4986151"/>
              <a:ext cx="1260000" cy="2067024"/>
            </a:xfrm>
            <a:prstGeom prst="rect">
              <a:avLst/>
            </a:prstGeom>
          </p:spPr>
        </p:pic>
        <p:pic>
          <p:nvPicPr>
            <p:cNvPr id="40" name="Picture 39">
              <a:extLst>
                <a:ext uri="{FF2B5EF4-FFF2-40B4-BE49-F238E27FC236}">
                  <a16:creationId xmlns:a16="http://schemas.microsoft.com/office/drawing/2014/main" id="{6EA7BFE0-E7B9-4597-B480-3B82B4D85B6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936327" y="4986151"/>
              <a:ext cx="1260000" cy="2067024"/>
            </a:xfrm>
            <a:prstGeom prst="rect">
              <a:avLst/>
            </a:prstGeom>
          </p:spPr>
        </p:pic>
      </p:grpSp>
      <p:grpSp>
        <p:nvGrpSpPr>
          <p:cNvPr id="92" name="Group 91">
            <a:extLst>
              <a:ext uri="{FF2B5EF4-FFF2-40B4-BE49-F238E27FC236}">
                <a16:creationId xmlns:a16="http://schemas.microsoft.com/office/drawing/2014/main" id="{D13F56A2-16B6-4AA7-A074-20BB04D197D7}"/>
              </a:ext>
            </a:extLst>
          </p:cNvPr>
          <p:cNvGrpSpPr/>
          <p:nvPr/>
        </p:nvGrpSpPr>
        <p:grpSpPr>
          <a:xfrm>
            <a:off x="630039" y="2123261"/>
            <a:ext cx="10486372" cy="3984192"/>
            <a:chOff x="630039" y="2123261"/>
            <a:chExt cx="10486372" cy="3984192"/>
          </a:xfrm>
        </p:grpSpPr>
        <p:pic>
          <p:nvPicPr>
            <p:cNvPr id="85" name="Picture 84">
              <a:extLst>
                <a:ext uri="{FF2B5EF4-FFF2-40B4-BE49-F238E27FC236}">
                  <a16:creationId xmlns:a16="http://schemas.microsoft.com/office/drawing/2014/main" id="{E1FAEA18-22E2-4A16-9DD5-CA73A5EBAD55}"/>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5644616" y="2177907"/>
              <a:ext cx="5471795" cy="2861945"/>
            </a:xfrm>
            <a:prstGeom prst="rect">
              <a:avLst/>
            </a:prstGeom>
            <a:noFill/>
            <a:ln>
              <a:noFill/>
            </a:ln>
            <a:effectLst>
              <a:outerShdw blurRad="50800" dist="38100" dir="2700000" algn="tl" rotWithShape="0">
                <a:prstClr val="black">
                  <a:alpha val="40000"/>
                </a:prstClr>
              </a:outerShdw>
            </a:effectLst>
          </p:spPr>
        </p:pic>
        <p:sp>
          <p:nvSpPr>
            <p:cNvPr id="88" name="TextBox 87">
              <a:extLst>
                <a:ext uri="{FF2B5EF4-FFF2-40B4-BE49-F238E27FC236}">
                  <a16:creationId xmlns:a16="http://schemas.microsoft.com/office/drawing/2014/main" id="{BF4B357D-AF72-4855-A518-ABB17170ECA2}"/>
                </a:ext>
              </a:extLst>
            </p:cNvPr>
            <p:cNvSpPr txBox="1"/>
            <p:nvPr/>
          </p:nvSpPr>
          <p:spPr>
            <a:xfrm>
              <a:off x="630039" y="2123261"/>
              <a:ext cx="3580980" cy="369332"/>
            </a:xfrm>
            <a:prstGeom prst="rect">
              <a:avLst/>
            </a:prstGeom>
            <a:noFill/>
          </p:spPr>
          <p:txBody>
            <a:bodyPr wrap="none" rtlCol="0">
              <a:spAutoFit/>
            </a:bodyPr>
            <a:lstStyle/>
            <a:p>
              <a:pPr marL="285750" indent="-285750">
                <a:buFont typeface="Arial" panose="020B0604020202020204" pitchFamily="34" charset="0"/>
                <a:buChar char="•"/>
              </a:pPr>
              <a:r>
                <a:rPr lang="it-IT" dirty="0" err="1"/>
                <a:t>Binning</a:t>
              </a:r>
              <a:r>
                <a:rPr lang="it-IT" dirty="0"/>
                <a:t> in </a:t>
              </a:r>
              <a:r>
                <a:rPr lang="it-IT" dirty="0" err="1"/>
                <a:t>six</a:t>
              </a:r>
              <a:r>
                <a:rPr lang="it-IT" dirty="0"/>
                <a:t> </a:t>
              </a:r>
              <a:r>
                <a:rPr lang="it-IT" dirty="0" err="1"/>
                <a:t>different</a:t>
              </a:r>
              <a:r>
                <a:rPr lang="it-IT" dirty="0"/>
                <a:t> </a:t>
              </a:r>
              <a:r>
                <a:rPr lang="it-IT" dirty="0" err="1"/>
                <a:t>categories</a:t>
              </a:r>
              <a:endParaRPr lang="it-IT" dirty="0"/>
            </a:p>
          </p:txBody>
        </p:sp>
        <p:sp>
          <p:nvSpPr>
            <p:cNvPr id="89" name="Rectangle 88">
              <a:extLst>
                <a:ext uri="{FF2B5EF4-FFF2-40B4-BE49-F238E27FC236}">
                  <a16:creationId xmlns:a16="http://schemas.microsoft.com/office/drawing/2014/main" id="{EF597B41-A3F5-4D43-B7B0-AA5637382012}"/>
                </a:ext>
              </a:extLst>
            </p:cNvPr>
            <p:cNvSpPr/>
            <p:nvPr/>
          </p:nvSpPr>
          <p:spPr>
            <a:xfrm>
              <a:off x="851434" y="2608213"/>
              <a:ext cx="4693616" cy="1857368"/>
            </a:xfrm>
            <a:prstGeom prst="rect">
              <a:avLst/>
            </a:prstGeom>
          </p:spPr>
          <p:txBody>
            <a:bodyPr wrap="square">
              <a:spAutoFit/>
            </a:bodyPr>
            <a:lstStyle/>
            <a:p>
              <a:pPr marL="342900" lvl="0" indent="-342900">
                <a:lnSpc>
                  <a:spcPct val="107000"/>
                </a:lnSpc>
                <a:buFont typeface="Wingdings" panose="05000000000000000000" pitchFamily="2" charset="2"/>
                <a:buChar char=""/>
              </a:pPr>
              <a:r>
                <a:rPr lang="it-IT" dirty="0">
                  <a:latin typeface="Calibri" panose="020F0502020204030204" pitchFamily="34" charset="0"/>
                  <a:ea typeface="Calibri" panose="020F0502020204030204" pitchFamily="34" charset="0"/>
                  <a:cs typeface="Arial" panose="020B0604020202020204" pitchFamily="34" charset="0"/>
                </a:rPr>
                <a:t>Snow/Frost</a:t>
              </a: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Arial" panose="020B0604020202020204" pitchFamily="34" charset="0"/>
                </a:rPr>
                <a:t>Extreme </a:t>
              </a:r>
              <a:r>
                <a:rPr lang="it-IT" dirty="0" err="1">
                  <a:latin typeface="Calibri" panose="020F0502020204030204" pitchFamily="34" charset="0"/>
                  <a:ea typeface="Calibri" panose="020F0502020204030204" pitchFamily="34" charset="0"/>
                  <a:cs typeface="Arial" panose="020B0604020202020204" pitchFamily="34" charset="0"/>
                </a:rPr>
                <a:t>wind</a:t>
              </a:r>
              <a:endParaRPr lang="it-IT"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it-IT" dirty="0" err="1">
                  <a:latin typeface="Calibri" panose="020F0502020204030204" pitchFamily="34" charset="0"/>
                  <a:ea typeface="Calibri" panose="020F0502020204030204" pitchFamily="34" charset="0"/>
                  <a:cs typeface="Arial" panose="020B0604020202020204" pitchFamily="34" charset="0"/>
                </a:rPr>
                <a:t>Fog</a:t>
              </a:r>
              <a:r>
                <a:rPr lang="it-IT" dirty="0">
                  <a:latin typeface="Calibri" panose="020F0502020204030204" pitchFamily="34" charset="0"/>
                  <a:ea typeface="Calibri" panose="020F0502020204030204" pitchFamily="34" charset="0"/>
                  <a:cs typeface="Arial" panose="020B0604020202020204" pitchFamily="34" charset="0"/>
                </a:rPr>
                <a:t>/Smoke</a:t>
              </a: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Arial" panose="020B0604020202020204" pitchFamily="34" charset="0"/>
                </a:rPr>
                <a:t>Sand/</a:t>
              </a:r>
              <a:r>
                <a:rPr lang="it-IT" dirty="0" err="1">
                  <a:latin typeface="Calibri" panose="020F0502020204030204" pitchFamily="34" charset="0"/>
                  <a:ea typeface="Calibri" panose="020F0502020204030204" pitchFamily="34" charset="0"/>
                  <a:cs typeface="Arial" panose="020B0604020202020204" pitchFamily="34" charset="0"/>
                </a:rPr>
                <a:t>Dust</a:t>
              </a:r>
              <a:r>
                <a:rPr lang="it-IT" dirty="0">
                  <a:latin typeface="Calibri" panose="020F0502020204030204" pitchFamily="34" charset="0"/>
                  <a:ea typeface="Calibri" panose="020F0502020204030204" pitchFamily="34" charset="0"/>
                  <a:cs typeface="Arial" panose="020B0604020202020204" pitchFamily="34" charset="0"/>
                </a:rPr>
                <a:t>/</a:t>
              </a:r>
              <a:r>
                <a:rPr lang="it-IT" dirty="0" err="1">
                  <a:latin typeface="Calibri" panose="020F0502020204030204" pitchFamily="34" charset="0"/>
                  <a:ea typeface="Calibri" panose="020F0502020204030204" pitchFamily="34" charset="0"/>
                  <a:cs typeface="Arial" panose="020B0604020202020204" pitchFamily="34" charset="0"/>
                </a:rPr>
                <a:t>Ash</a:t>
              </a:r>
              <a:endParaRPr lang="it-IT"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it-IT" dirty="0">
                  <a:latin typeface="Calibri" panose="020F0502020204030204" pitchFamily="34" charset="0"/>
                  <a:ea typeface="Calibri" panose="020F0502020204030204" pitchFamily="34" charset="0"/>
                  <a:cs typeface="Arial" panose="020B0604020202020204" pitchFamily="34" charset="0"/>
                </a:rPr>
                <a:t>No </a:t>
              </a:r>
              <a:r>
                <a:rPr lang="it-IT" dirty="0" err="1">
                  <a:latin typeface="Calibri" panose="020F0502020204030204" pitchFamily="34" charset="0"/>
                  <a:ea typeface="Calibri" panose="020F0502020204030204" pitchFamily="34" charset="0"/>
                  <a:cs typeface="Arial" panose="020B0604020202020204" pitchFamily="34" charset="0"/>
                </a:rPr>
                <a:t>Precipitation</a:t>
              </a:r>
              <a:endParaRPr lang="it-IT"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de-DE" dirty="0">
                  <a:latin typeface="Calibri" panose="020F0502020204030204" pitchFamily="34" charset="0"/>
                  <a:ea typeface="Calibri" panose="020F0502020204030204" pitchFamily="34" charset="0"/>
                  <a:cs typeface="Arial" panose="020B0604020202020204" pitchFamily="34" charset="0"/>
                </a:rPr>
                <a:t>Rain</a:t>
              </a:r>
              <a:endParaRPr lang="it-IT" dirty="0">
                <a:latin typeface="Calibri" panose="020F0502020204030204" pitchFamily="34" charset="0"/>
                <a:ea typeface="Calibri" panose="020F0502020204030204" pitchFamily="34" charset="0"/>
                <a:cs typeface="Arial" panose="020B0604020202020204" pitchFamily="34" charset="0"/>
              </a:endParaRPr>
            </a:p>
          </p:txBody>
        </p:sp>
        <p:sp>
          <p:nvSpPr>
            <p:cNvPr id="90" name="Rectangle 89">
              <a:extLst>
                <a:ext uri="{FF2B5EF4-FFF2-40B4-BE49-F238E27FC236}">
                  <a16:creationId xmlns:a16="http://schemas.microsoft.com/office/drawing/2014/main" id="{CD92B07C-19F6-4F22-83F5-2976BA630063}"/>
                </a:ext>
              </a:extLst>
            </p:cNvPr>
            <p:cNvSpPr/>
            <p:nvPr/>
          </p:nvSpPr>
          <p:spPr>
            <a:xfrm>
              <a:off x="630039" y="4680287"/>
              <a:ext cx="5136406" cy="369332"/>
            </a:xfrm>
            <a:prstGeom prst="rect">
              <a:avLst/>
            </a:prstGeom>
          </p:spPr>
          <p:txBody>
            <a:bodyPr wrap="square">
              <a:spAutoFit/>
            </a:bodyPr>
            <a:lstStyle/>
            <a:p>
              <a:pPr marL="285750" indent="-285750">
                <a:buFont typeface="Arial" panose="020B0604020202020204" pitchFamily="34" charset="0"/>
                <a:buChar char="•"/>
              </a:pPr>
              <a:r>
                <a:rPr lang="it-IT" dirty="0" err="1"/>
                <a:t>Findings</a:t>
              </a:r>
              <a:endParaRPr lang="it-IT" dirty="0"/>
            </a:p>
          </p:txBody>
        </p:sp>
        <p:sp>
          <p:nvSpPr>
            <p:cNvPr id="91" name="Rectangle 90">
              <a:extLst>
                <a:ext uri="{FF2B5EF4-FFF2-40B4-BE49-F238E27FC236}">
                  <a16:creationId xmlns:a16="http://schemas.microsoft.com/office/drawing/2014/main" id="{B3DDDA54-8846-46F1-8CAF-792D34CF4C3B}"/>
                </a:ext>
              </a:extLst>
            </p:cNvPr>
            <p:cNvSpPr/>
            <p:nvPr/>
          </p:nvSpPr>
          <p:spPr>
            <a:xfrm>
              <a:off x="842509" y="5139175"/>
              <a:ext cx="3368510" cy="968278"/>
            </a:xfrm>
            <a:prstGeom prst="rect">
              <a:avLst/>
            </a:prstGeom>
          </p:spPr>
          <p:txBody>
            <a:bodyPr wrap="square">
              <a:spAutoFit/>
            </a:bodyPr>
            <a:lstStyle/>
            <a:p>
              <a:pPr marL="342900" lvl="0" indent="-342900">
                <a:lnSpc>
                  <a:spcPct val="107000"/>
                </a:lnSpc>
                <a:buFont typeface="Wingdings" panose="05000000000000000000" pitchFamily="2" charset="2"/>
                <a:buChar char=""/>
              </a:pPr>
              <a:r>
                <a:rPr lang="it-IT" dirty="0">
                  <a:latin typeface="Calibri" panose="020F0502020204030204" pitchFamily="34" charset="0"/>
                  <a:ea typeface="Calibri" panose="020F0502020204030204" pitchFamily="34" charset="0"/>
                  <a:cs typeface="Arial" panose="020B0604020202020204" pitchFamily="34" charset="0"/>
                </a:rPr>
                <a:t>Great part of </a:t>
              </a:r>
              <a:r>
                <a:rPr lang="it-IT" dirty="0" err="1">
                  <a:latin typeface="Calibri" panose="020F0502020204030204" pitchFamily="34" charset="0"/>
                  <a:ea typeface="Calibri" panose="020F0502020204030204" pitchFamily="34" charset="0"/>
                  <a:cs typeface="Arial" panose="020B0604020202020204" pitchFamily="34" charset="0"/>
                </a:rPr>
                <a:t>accidents</a:t>
              </a:r>
              <a:r>
                <a:rPr lang="it-IT" dirty="0">
                  <a:latin typeface="Calibri" panose="020F0502020204030204" pitchFamily="34" charset="0"/>
                  <a:ea typeface="Calibri" panose="020F0502020204030204" pitchFamily="34" charset="0"/>
                  <a:cs typeface="Arial" panose="020B0604020202020204" pitchFamily="34" charset="0"/>
                </a:rPr>
                <a:t> when no </a:t>
              </a:r>
              <a:r>
                <a:rPr lang="it-IT" dirty="0" err="1">
                  <a:latin typeface="Calibri" panose="020F0502020204030204" pitchFamily="34" charset="0"/>
                  <a:ea typeface="Calibri" panose="020F0502020204030204" pitchFamily="34" charset="0"/>
                  <a:cs typeface="Arial" panose="020B0604020202020204" pitchFamily="34" charset="0"/>
                </a:rPr>
                <a:t>precipitations</a:t>
              </a:r>
              <a:r>
                <a:rPr lang="it-IT" dirty="0">
                  <a:latin typeface="Calibri" panose="020F0502020204030204" pitchFamily="34" charset="0"/>
                  <a:ea typeface="Calibri" panose="020F0502020204030204" pitchFamily="34" charset="0"/>
                  <a:cs typeface="Arial" panose="020B0604020202020204" pitchFamily="34" charset="0"/>
                </a:rPr>
                <a:t> are present</a:t>
              </a:r>
            </a:p>
            <a:p>
              <a:pPr marL="342900" indent="-342900">
                <a:lnSpc>
                  <a:spcPct val="107000"/>
                </a:lnSpc>
                <a:buFont typeface="Wingdings" panose="05000000000000000000" pitchFamily="2" charset="2"/>
                <a:buChar char=""/>
              </a:pPr>
              <a:r>
                <a:rPr lang="it-IT" dirty="0" err="1">
                  <a:latin typeface="Calibri" panose="020F0502020204030204" pitchFamily="34" charset="0"/>
                  <a:ea typeface="Calibri" panose="020F0502020204030204" pitchFamily="34" charset="0"/>
                  <a:cs typeface="Arial" panose="020B0604020202020204" pitchFamily="34" charset="0"/>
                </a:rPr>
                <a:t>Rain</a:t>
              </a:r>
              <a:r>
                <a:rPr lang="it-IT" dirty="0">
                  <a:latin typeface="Calibri" panose="020F0502020204030204" pitchFamily="34" charset="0"/>
                  <a:ea typeface="Calibri" panose="020F0502020204030204" pitchFamily="34" charset="0"/>
                  <a:cs typeface="Arial" panose="020B0604020202020204" pitchFamily="34" charset="0"/>
                </a:rPr>
                <a:t> as second </a:t>
              </a:r>
              <a:r>
                <a:rPr lang="it-IT" dirty="0" err="1">
                  <a:latin typeface="Calibri" panose="020F0502020204030204" pitchFamily="34" charset="0"/>
                  <a:ea typeface="Calibri" panose="020F0502020204030204" pitchFamily="34" charset="0"/>
                  <a:cs typeface="Arial" panose="020B0604020202020204" pitchFamily="34" charset="0"/>
                </a:rPr>
                <a:t>condition</a:t>
              </a:r>
              <a:endParaRPr lang="it-IT" dirty="0">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1237945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grpId="0" nodeType="withEffect">
                                  <p:stCondLst>
                                    <p:cond delay="0"/>
                                  </p:stCondLst>
                                  <p:childTnLst>
                                    <p:animMotion origin="layout" path="M 2.08333E-7 -4.07407E-6 L 0.0625 -4.07407E-6 C 0.09049 -4.07407E-6 0.12526 0.12084 0.12526 0.21945 L 0.12526 0.43912 " pathEditMode="relative" rAng="0" ptsTypes="AAAA">
                                      <p:cBhvr>
                                        <p:cTn id="6" dur="2000" fill="hold"/>
                                        <p:tgtEl>
                                          <p:spTgt spid="81"/>
                                        </p:tgtEl>
                                        <p:attrNameLst>
                                          <p:attrName>ppt_x</p:attrName>
                                          <p:attrName>ppt_y</p:attrName>
                                        </p:attrNameLst>
                                      </p:cBhvr>
                                      <p:rCtr x="6263" y="21944"/>
                                    </p:animMotion>
                                  </p:childTnLst>
                                </p:cTn>
                              </p:par>
                              <p:par>
                                <p:cTn id="7" presetID="50" presetClass="path" presetSubtype="0" accel="50000" decel="50000" fill="hold" grpId="0" nodeType="withEffect">
                                  <p:stCondLst>
                                    <p:cond delay="0"/>
                                  </p:stCondLst>
                                  <p:childTnLst>
                                    <p:animMotion origin="layout" path="M 2.70833E-6 2.59259E-6 L 0.4164 2.59259E-6 C 0.60299 2.59259E-6 0.8332 0.15879 0.8332 0.28819 L 0.8332 0.57778 " pathEditMode="relative" rAng="0" ptsTypes="AAAA">
                                      <p:cBhvr>
                                        <p:cTn id="8" dur="2000" fill="hold"/>
                                        <p:tgtEl>
                                          <p:spTgt spid="75"/>
                                        </p:tgtEl>
                                        <p:attrNameLst>
                                          <p:attrName>ppt_x</p:attrName>
                                          <p:attrName>ppt_y</p:attrName>
                                        </p:attrNameLst>
                                      </p:cBhvr>
                                      <p:rCtr x="41654" y="28889"/>
                                    </p:animMotion>
                                  </p:childTnLst>
                                </p:cTn>
                              </p:par>
                              <p:par>
                                <p:cTn id="9" presetID="50" presetClass="path" presetSubtype="0" accel="50000" decel="50000" fill="hold" grpId="0" nodeType="withEffect">
                                  <p:stCondLst>
                                    <p:cond delay="0"/>
                                  </p:stCondLst>
                                  <p:childTnLst>
                                    <p:animMotion origin="layout" path="M -2.70833E-6 1.48148E-6 L 0.31797 1.48148E-6 C 0.46042 1.48148E-6 0.63607 0.18356 0.63607 0.33287 L 0.63607 0.66643 " pathEditMode="relative" rAng="0" ptsTypes="AAAA">
                                      <p:cBhvr>
                                        <p:cTn id="10" dur="2000" fill="hold"/>
                                        <p:tgtEl>
                                          <p:spTgt spid="76"/>
                                        </p:tgtEl>
                                        <p:attrNameLst>
                                          <p:attrName>ppt_x</p:attrName>
                                          <p:attrName>ppt_y</p:attrName>
                                        </p:attrNameLst>
                                      </p:cBhvr>
                                      <p:rCtr x="31797" y="33310"/>
                                    </p:animMotion>
                                  </p:childTnLst>
                                </p:cTn>
                              </p:par>
                              <p:par>
                                <p:cTn id="11" presetID="50" presetClass="path" presetSubtype="0" accel="50000" decel="50000" fill="hold" grpId="0" nodeType="withEffect">
                                  <p:stCondLst>
                                    <p:cond delay="0"/>
                                  </p:stCondLst>
                                  <p:childTnLst>
                                    <p:animMotion origin="layout" path="M -3.125E-6 -2.59259E-6 L 0.05886 -2.59259E-6 C 0.08516 -2.59259E-6 0.11784 0.13889 0.11784 0.25209 L 0.11784 0.5044 " pathEditMode="relative" rAng="0" ptsTypes="AAAA">
                                      <p:cBhvr>
                                        <p:cTn id="12" dur="2000" fill="hold"/>
                                        <p:tgtEl>
                                          <p:spTgt spid="80"/>
                                        </p:tgtEl>
                                        <p:attrNameLst>
                                          <p:attrName>ppt_x</p:attrName>
                                          <p:attrName>ppt_y</p:attrName>
                                        </p:attrNameLst>
                                      </p:cBhvr>
                                      <p:rCtr x="5885" y="25208"/>
                                    </p:animMotion>
                                  </p:childTnLst>
                                </p:cTn>
                              </p:par>
                              <p:par>
                                <p:cTn id="13" presetID="50" presetClass="path" presetSubtype="0" accel="50000" decel="50000" fill="hold" grpId="0" nodeType="withEffect">
                                  <p:stCondLst>
                                    <p:cond delay="0"/>
                                  </p:stCondLst>
                                  <p:childTnLst>
                                    <p:animMotion origin="layout" path="M 1.875E-6 4.81481E-6 L -0.04206 4.81481E-6 C -0.06081 4.81481E-6 -0.08399 0.1618 -0.08399 0.29305 L -0.08399 0.58703 " pathEditMode="relative" rAng="0" ptsTypes="AAAA">
                                      <p:cBhvr>
                                        <p:cTn id="14" dur="2000" fill="hold"/>
                                        <p:tgtEl>
                                          <p:spTgt spid="77"/>
                                        </p:tgtEl>
                                        <p:attrNameLst>
                                          <p:attrName>ppt_x</p:attrName>
                                          <p:attrName>ppt_y</p:attrName>
                                        </p:attrNameLst>
                                      </p:cBhvr>
                                      <p:rCtr x="-4206" y="29352"/>
                                    </p:animMotion>
                                  </p:childTnLst>
                                </p:cTn>
                              </p:par>
                              <p:par>
                                <p:cTn id="15" presetID="50" presetClass="path" presetSubtype="0" accel="50000" decel="50000" fill="hold" grpId="0" nodeType="withEffect">
                                  <p:stCondLst>
                                    <p:cond delay="0"/>
                                  </p:stCondLst>
                                  <p:childTnLst>
                                    <p:animMotion origin="layout" path="M -3.54167E-6 -1.11111E-6 L -0.03554 -1.11111E-6 C -0.05143 -1.11111E-6 -0.07096 0.16852 -0.07096 0.30579 L -0.07096 0.61158 " pathEditMode="relative" rAng="0" ptsTypes="AAAA">
                                      <p:cBhvr>
                                        <p:cTn id="16" dur="2000" fill="hold"/>
                                        <p:tgtEl>
                                          <p:spTgt spid="78"/>
                                        </p:tgtEl>
                                        <p:attrNameLst>
                                          <p:attrName>ppt_x</p:attrName>
                                          <p:attrName>ppt_y</p:attrName>
                                        </p:attrNameLst>
                                      </p:cBhvr>
                                      <p:rCtr x="-3555" y="30579"/>
                                    </p:animMotion>
                                  </p:childTnLst>
                                </p:cTn>
                              </p:par>
                              <p:par>
                                <p:cTn id="17" presetID="50" presetClass="path" presetSubtype="0" accel="50000" decel="50000" fill="hold" grpId="0" nodeType="withEffect">
                                  <p:stCondLst>
                                    <p:cond delay="0"/>
                                  </p:stCondLst>
                                  <p:childTnLst>
                                    <p:animMotion origin="layout" path="M -3.75E-6 1.85185E-6 L 0.0681 1.85185E-6 C 0.09857 1.85185E-6 0.13633 0.13634 0.13633 0.24722 L 0.13633 0.49467 " pathEditMode="relative" rAng="0" ptsTypes="AAAA">
                                      <p:cBhvr>
                                        <p:cTn id="18" dur="2000" fill="hold"/>
                                        <p:tgtEl>
                                          <p:spTgt spid="82"/>
                                        </p:tgtEl>
                                        <p:attrNameLst>
                                          <p:attrName>ppt_x</p:attrName>
                                          <p:attrName>ppt_y</p:attrName>
                                        </p:attrNameLst>
                                      </p:cBhvr>
                                      <p:rCtr x="6810" y="24722"/>
                                    </p:animMotion>
                                  </p:childTnLst>
                                </p:cTn>
                              </p:par>
                              <p:par>
                                <p:cTn id="19" presetID="50" presetClass="path" presetSubtype="0" accel="50000" decel="50000" fill="hold" grpId="0" nodeType="withEffect">
                                  <p:stCondLst>
                                    <p:cond delay="0"/>
                                  </p:stCondLst>
                                  <p:childTnLst>
                                    <p:animMotion origin="layout" path="M 1.04167E-6 2.59259E-6 L -0.03034 2.59259E-6 C -0.04401 2.59259E-6 -0.06068 0.17129 -0.06068 0.31041 L -0.06068 0.62153 " pathEditMode="relative" rAng="0" ptsTypes="AAAA">
                                      <p:cBhvr>
                                        <p:cTn id="20" dur="2000" fill="hold"/>
                                        <p:tgtEl>
                                          <p:spTgt spid="79"/>
                                        </p:tgtEl>
                                        <p:attrNameLst>
                                          <p:attrName>ppt_x</p:attrName>
                                          <p:attrName>ppt_y</p:attrName>
                                        </p:attrNameLst>
                                      </p:cBhvr>
                                      <p:rCtr x="-3034" y="31065"/>
                                    </p:animMotion>
                                  </p:childTnLst>
                                </p:cTn>
                              </p:par>
                              <p:par>
                                <p:cTn id="21" presetID="50" presetClass="path" presetSubtype="0" accel="50000" decel="50000" fill="hold" grpId="0" nodeType="withEffect">
                                  <p:stCondLst>
                                    <p:cond delay="0"/>
                                  </p:stCondLst>
                                  <p:childTnLst>
                                    <p:animMotion origin="layout" path="M 1.04167E-6 -3.7037E-7 L -0.18789 -3.7037E-7 C -0.27227 -3.7037E-7 -0.37578 0.14815 -0.37578 0.26898 L -0.37578 0.53935 " pathEditMode="relative" rAng="0" ptsTypes="AAAA">
                                      <p:cBhvr>
                                        <p:cTn id="22" dur="2000" fill="hold"/>
                                        <p:tgtEl>
                                          <p:spTgt spid="83"/>
                                        </p:tgtEl>
                                        <p:attrNameLst>
                                          <p:attrName>ppt_x</p:attrName>
                                          <p:attrName>ppt_y</p:attrName>
                                        </p:attrNameLst>
                                      </p:cBhvr>
                                      <p:rCtr x="-18789" y="26968"/>
                                    </p:animMotion>
                                  </p:childTnLst>
                                </p:cTn>
                              </p:par>
                              <p:par>
                                <p:cTn id="23" presetID="50" presetClass="path" presetSubtype="0" accel="50000" decel="50000" fill="hold" grpId="0" nodeType="withEffect">
                                  <p:stCondLst>
                                    <p:cond delay="0"/>
                                  </p:stCondLst>
                                  <p:childTnLst>
                                    <p:animMotion origin="layout" path="M -6.25E-7 -1.48148E-6 L -0.0849 -1.48148E-6 C -0.12279 -1.48148E-6 -0.1694 0.12523 -0.1694 0.22685 L -0.1694 0.4544 " pathEditMode="relative" rAng="0" ptsTypes="AAAA">
                                      <p:cBhvr>
                                        <p:cTn id="24" dur="2000" fill="hold"/>
                                        <p:tgtEl>
                                          <p:spTgt spid="84"/>
                                        </p:tgtEl>
                                        <p:attrNameLst>
                                          <p:attrName>ppt_x</p:attrName>
                                          <p:attrName>ppt_y</p:attrName>
                                        </p:attrNameLst>
                                      </p:cBhvr>
                                      <p:rCtr x="-8477" y="22708"/>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4.16667E-7 2.22222E-6 L -4.16667E-7 0.09629 " pathEditMode="relative" rAng="0" ptsTypes="AA">
                                      <p:cBhvr>
                                        <p:cTn id="28" dur="2000" fill="hold"/>
                                        <p:tgtEl>
                                          <p:spTgt spid="41"/>
                                        </p:tgtEl>
                                        <p:attrNameLst>
                                          <p:attrName>ppt_x</p:attrName>
                                          <p:attrName>ppt_y</p:attrName>
                                        </p:attrNameLst>
                                      </p:cBhvr>
                                      <p:rCtr x="0" y="4815"/>
                                    </p:animMotion>
                                  </p:childTnLst>
                                </p:cTn>
                              </p:par>
                              <p:par>
                                <p:cTn id="29" presetID="42" presetClass="path" presetSubtype="0" accel="50000" decel="50000" fill="hold" nodeType="withEffect">
                                  <p:stCondLst>
                                    <p:cond delay="0"/>
                                  </p:stCondLst>
                                  <p:childTnLst>
                                    <p:animMotion origin="layout" path="M 1.66667E-6 0 L 1.66667E-6 0.02731 " pathEditMode="relative" rAng="0" ptsTypes="AA">
                                      <p:cBhvr>
                                        <p:cTn id="30" dur="2000" fill="hold"/>
                                        <p:tgtEl>
                                          <p:spTgt spid="32"/>
                                        </p:tgtEl>
                                        <p:attrNameLst>
                                          <p:attrName>ppt_x</p:attrName>
                                          <p:attrName>ppt_y</p:attrName>
                                        </p:attrNameLst>
                                      </p:cBhvr>
                                      <p:rCtr x="0" y="1366"/>
                                    </p:animMotion>
                                  </p:childTnLst>
                                </p:cTn>
                              </p:par>
                              <p:par>
                                <p:cTn id="31" presetID="1" presetClass="entr" presetSubtype="0" fill="hold" nodeType="withEffect">
                                  <p:stCondLst>
                                    <p:cond delay="170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P spid="78" grpId="0"/>
      <p:bldP spid="79" grpId="0"/>
      <p:bldP spid="80" grpId="0"/>
      <p:bldP spid="81" grpId="0"/>
      <p:bldP spid="82" grpId="0"/>
      <p:bldP spid="83" grpId="0"/>
      <p:bldP spid="8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CF58E0-98B2-45D8-8DF2-EE6149BF3001}"/>
              </a:ext>
            </a:extLst>
          </p:cNvPr>
          <p:cNvSpPr txBox="1"/>
          <p:nvPr/>
        </p:nvSpPr>
        <p:spPr>
          <a:xfrm>
            <a:off x="432619" y="829074"/>
            <a:ext cx="11759381" cy="523220"/>
          </a:xfrm>
          <a:prstGeom prst="rect">
            <a:avLst/>
          </a:prstGeom>
          <a:noFill/>
        </p:spPr>
        <p:txBody>
          <a:bodyPr wrap="square" rtlCol="0">
            <a:spAutoFit/>
          </a:bodyPr>
          <a:lstStyle/>
          <a:p>
            <a:pPr algn="ctr"/>
            <a:r>
              <a:rPr lang="it-IT" sz="2800" dirty="0" err="1"/>
              <a:t>Dealing</a:t>
            </a:r>
            <a:r>
              <a:rPr lang="it-IT" sz="2800" dirty="0"/>
              <a:t> with </a:t>
            </a:r>
            <a:r>
              <a:rPr lang="it-IT" sz="2800" dirty="0" err="1"/>
              <a:t>uncomplete</a:t>
            </a:r>
            <a:r>
              <a:rPr lang="it-IT" sz="2800" dirty="0"/>
              <a:t> data</a:t>
            </a:r>
          </a:p>
        </p:txBody>
      </p:sp>
      <p:pic>
        <p:nvPicPr>
          <p:cNvPr id="3" name="Picture 2">
            <a:extLst>
              <a:ext uri="{FF2B5EF4-FFF2-40B4-BE49-F238E27FC236}">
                <a16:creationId xmlns:a16="http://schemas.microsoft.com/office/drawing/2014/main" id="{CE274459-C91B-462D-B770-A5B9E3CB313E}"/>
              </a:ext>
            </a:extLst>
          </p:cNvPr>
          <p:cNvPicPr/>
          <p:nvPr/>
        </p:nvPicPr>
        <p:blipFill>
          <a:blip r:embed="rId2"/>
          <a:stretch>
            <a:fillRect/>
          </a:stretch>
        </p:blipFill>
        <p:spPr>
          <a:xfrm>
            <a:off x="1595714" y="2510583"/>
            <a:ext cx="2974527" cy="2981518"/>
          </a:xfrm>
          <a:prstGeom prst="rect">
            <a:avLst/>
          </a:prstGeom>
          <a:effectLst>
            <a:outerShdw blurRad="50800" dist="38100" dir="2700000" algn="tl" rotWithShape="0">
              <a:prstClr val="black">
                <a:alpha val="40000"/>
              </a:prstClr>
            </a:outerShdw>
          </a:effectLst>
        </p:spPr>
      </p:pic>
      <p:sp>
        <p:nvSpPr>
          <p:cNvPr id="4" name="Rectangle: Rounded Corners 3">
            <a:extLst>
              <a:ext uri="{FF2B5EF4-FFF2-40B4-BE49-F238E27FC236}">
                <a16:creationId xmlns:a16="http://schemas.microsoft.com/office/drawing/2014/main" id="{97C8D037-8902-4417-BD61-C3479CABB5D8}"/>
              </a:ext>
            </a:extLst>
          </p:cNvPr>
          <p:cNvSpPr/>
          <p:nvPr/>
        </p:nvSpPr>
        <p:spPr>
          <a:xfrm>
            <a:off x="1402025" y="3253273"/>
            <a:ext cx="3331706" cy="845976"/>
          </a:xfrm>
          <a:prstGeom prst="round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ctangle: Rounded Corners 4">
            <a:extLst>
              <a:ext uri="{FF2B5EF4-FFF2-40B4-BE49-F238E27FC236}">
                <a16:creationId xmlns:a16="http://schemas.microsoft.com/office/drawing/2014/main" id="{FF2ADCFE-24BE-474B-8976-60331A108055}"/>
              </a:ext>
            </a:extLst>
          </p:cNvPr>
          <p:cNvSpPr/>
          <p:nvPr/>
        </p:nvSpPr>
        <p:spPr>
          <a:xfrm>
            <a:off x="1417124" y="5019869"/>
            <a:ext cx="3331706" cy="180392"/>
          </a:xfrm>
          <a:prstGeom prst="round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TextBox 5">
            <a:extLst>
              <a:ext uri="{FF2B5EF4-FFF2-40B4-BE49-F238E27FC236}">
                <a16:creationId xmlns:a16="http://schemas.microsoft.com/office/drawing/2014/main" id="{4AF83972-FC7E-473A-B702-71CCDD67EAB4}"/>
              </a:ext>
            </a:extLst>
          </p:cNvPr>
          <p:cNvSpPr txBox="1"/>
          <p:nvPr/>
        </p:nvSpPr>
        <p:spPr>
          <a:xfrm>
            <a:off x="5515583" y="2616744"/>
            <a:ext cx="5593454" cy="369332"/>
          </a:xfrm>
          <a:prstGeom prst="rect">
            <a:avLst/>
          </a:prstGeom>
          <a:noFill/>
        </p:spPr>
        <p:txBody>
          <a:bodyPr wrap="none" rtlCol="0">
            <a:spAutoFit/>
          </a:bodyPr>
          <a:lstStyle/>
          <a:p>
            <a:r>
              <a:rPr lang="it-IT" dirty="0"/>
              <a:t>1) Finding the </a:t>
            </a:r>
            <a:r>
              <a:rPr lang="it-IT" dirty="0" err="1"/>
              <a:t>remaining</a:t>
            </a:r>
            <a:r>
              <a:rPr lang="it-IT" dirty="0"/>
              <a:t> 93 </a:t>
            </a:r>
            <a:r>
              <a:rPr lang="it-IT" dirty="0" err="1"/>
              <a:t>values</a:t>
            </a:r>
            <a:r>
              <a:rPr lang="it-IT" dirty="0"/>
              <a:t> for “</a:t>
            </a:r>
            <a:r>
              <a:rPr lang="it-IT" dirty="0" err="1"/>
              <a:t>Nautical_Twilight</a:t>
            </a:r>
            <a:r>
              <a:rPr lang="it-IT" dirty="0"/>
              <a:t>“</a:t>
            </a:r>
          </a:p>
        </p:txBody>
      </p:sp>
      <p:sp>
        <p:nvSpPr>
          <p:cNvPr id="7" name="TextBox 6">
            <a:extLst>
              <a:ext uri="{FF2B5EF4-FFF2-40B4-BE49-F238E27FC236}">
                <a16:creationId xmlns:a16="http://schemas.microsoft.com/office/drawing/2014/main" id="{41258F3B-8655-49AC-93C4-2DD040502071}"/>
              </a:ext>
            </a:extLst>
          </p:cNvPr>
          <p:cNvSpPr txBox="1"/>
          <p:nvPr/>
        </p:nvSpPr>
        <p:spPr>
          <a:xfrm>
            <a:off x="5515583" y="4254424"/>
            <a:ext cx="4191597" cy="369332"/>
          </a:xfrm>
          <a:prstGeom prst="rect">
            <a:avLst/>
          </a:prstGeom>
          <a:noFill/>
        </p:spPr>
        <p:txBody>
          <a:bodyPr wrap="none" rtlCol="0">
            <a:spAutoFit/>
          </a:bodyPr>
          <a:lstStyle/>
          <a:p>
            <a:r>
              <a:rPr lang="it-IT" dirty="0"/>
              <a:t>2) Finding the </a:t>
            </a:r>
            <a:r>
              <a:rPr lang="it-IT" dirty="0" err="1"/>
              <a:t>weather</a:t>
            </a:r>
            <a:r>
              <a:rPr lang="it-IT" dirty="0"/>
              <a:t> </a:t>
            </a:r>
            <a:r>
              <a:rPr lang="it-IT" dirty="0" err="1"/>
              <a:t>parameters</a:t>
            </a:r>
            <a:r>
              <a:rPr lang="it-IT" dirty="0"/>
              <a:t> </a:t>
            </a:r>
            <a:r>
              <a:rPr lang="it-IT" dirty="0" err="1"/>
              <a:t>missing</a:t>
            </a:r>
            <a:endParaRPr lang="it-IT" dirty="0"/>
          </a:p>
        </p:txBody>
      </p:sp>
      <p:sp>
        <p:nvSpPr>
          <p:cNvPr id="8" name="Rectangle 7">
            <a:extLst>
              <a:ext uri="{FF2B5EF4-FFF2-40B4-BE49-F238E27FC236}">
                <a16:creationId xmlns:a16="http://schemas.microsoft.com/office/drawing/2014/main" id="{29CFE965-D624-4F73-A074-730CCAFA4084}"/>
              </a:ext>
            </a:extLst>
          </p:cNvPr>
          <p:cNvSpPr/>
          <p:nvPr/>
        </p:nvSpPr>
        <p:spPr>
          <a:xfrm>
            <a:off x="5774015" y="3074791"/>
            <a:ext cx="5510070" cy="671915"/>
          </a:xfrm>
          <a:prstGeom prst="rect">
            <a:avLst/>
          </a:prstGeom>
        </p:spPr>
        <p:txBody>
          <a:bodyPr wrap="square">
            <a:spAutoFit/>
          </a:bodyPr>
          <a:lstStyle/>
          <a:p>
            <a:pPr marL="342900" lvl="0" indent="-342900">
              <a:lnSpc>
                <a:spcPct val="107000"/>
              </a:lnSpc>
              <a:buFont typeface="Wingdings" panose="05000000000000000000" pitchFamily="2" charset="2"/>
              <a:buChar char=""/>
            </a:pPr>
            <a:r>
              <a:rPr lang="it-IT" dirty="0">
                <a:latin typeface="Calibri" panose="020F0502020204030204" pitchFamily="34" charset="0"/>
                <a:ea typeface="Calibri" panose="020F0502020204030204" pitchFamily="34" charset="0"/>
                <a:cs typeface="Arial" panose="020B0604020202020204" pitchFamily="34" charset="0"/>
              </a:rPr>
              <a:t>Useful to </a:t>
            </a:r>
            <a:r>
              <a:rPr lang="it-IT" dirty="0" err="1">
                <a:latin typeface="Calibri" panose="020F0502020204030204" pitchFamily="34" charset="0"/>
                <a:ea typeface="Calibri" panose="020F0502020204030204" pitchFamily="34" charset="0"/>
                <a:cs typeface="Arial" panose="020B0604020202020204" pitchFamily="34" charset="0"/>
              </a:rPr>
              <a:t>classify</a:t>
            </a:r>
            <a:r>
              <a:rPr lang="it-IT" dirty="0">
                <a:latin typeface="Calibri" panose="020F0502020204030204" pitchFamily="34" charset="0"/>
                <a:ea typeface="Calibri" panose="020F0502020204030204" pitchFamily="34" charset="0"/>
                <a:cs typeface="Arial" panose="020B0604020202020204" pitchFamily="34" charset="0"/>
              </a:rPr>
              <a:t> </a:t>
            </a:r>
            <a:r>
              <a:rPr lang="it-IT" dirty="0" err="1">
                <a:latin typeface="Calibri" panose="020F0502020204030204" pitchFamily="34" charset="0"/>
                <a:ea typeface="Calibri" panose="020F0502020204030204" pitchFamily="34" charset="0"/>
                <a:cs typeface="Arial" panose="020B0604020202020204" pitchFamily="34" charset="0"/>
              </a:rPr>
              <a:t>whether</a:t>
            </a:r>
            <a:r>
              <a:rPr lang="it-IT" dirty="0">
                <a:latin typeface="Calibri" panose="020F0502020204030204" pitchFamily="34" charset="0"/>
                <a:ea typeface="Calibri" panose="020F0502020204030204" pitchFamily="34" charset="0"/>
                <a:cs typeface="Arial" panose="020B0604020202020204" pitchFamily="34" charset="0"/>
              </a:rPr>
              <a:t> the </a:t>
            </a:r>
            <a:r>
              <a:rPr lang="it-IT" dirty="0" err="1">
                <a:latin typeface="Calibri" panose="020F0502020204030204" pitchFamily="34" charset="0"/>
                <a:ea typeface="Calibri" panose="020F0502020204030204" pitchFamily="34" charset="0"/>
                <a:cs typeface="Arial" panose="020B0604020202020204" pitchFamily="34" charset="0"/>
              </a:rPr>
              <a:t>accident</a:t>
            </a:r>
            <a:r>
              <a:rPr lang="it-IT" dirty="0">
                <a:latin typeface="Calibri" panose="020F0502020204030204" pitchFamily="34" charset="0"/>
                <a:ea typeface="Calibri" panose="020F0502020204030204" pitchFamily="34" charset="0"/>
                <a:cs typeface="Arial" panose="020B0604020202020204" pitchFamily="34" charset="0"/>
              </a:rPr>
              <a:t> has happened during </a:t>
            </a:r>
            <a:r>
              <a:rPr lang="it-IT" dirty="0"/>
              <a:t>“</a:t>
            </a:r>
            <a:r>
              <a:rPr lang="it-IT" dirty="0">
                <a:latin typeface="Calibri" panose="020F0502020204030204" pitchFamily="34" charset="0"/>
                <a:ea typeface="Calibri" panose="020F0502020204030204" pitchFamily="34" charset="0"/>
                <a:cs typeface="Arial" panose="020B0604020202020204" pitchFamily="34" charset="0"/>
              </a:rPr>
              <a:t>Day</a:t>
            </a:r>
            <a:r>
              <a:rPr lang="it-IT" dirty="0"/>
              <a:t>“</a:t>
            </a:r>
            <a:r>
              <a:rPr lang="it-IT" dirty="0">
                <a:latin typeface="Calibri" panose="020F0502020204030204" pitchFamily="34" charset="0"/>
                <a:ea typeface="Calibri" panose="020F0502020204030204" pitchFamily="34" charset="0"/>
                <a:cs typeface="Arial" panose="020B0604020202020204" pitchFamily="34" charset="0"/>
              </a:rPr>
              <a:t> or </a:t>
            </a:r>
            <a:r>
              <a:rPr lang="it-IT" dirty="0"/>
              <a:t>“</a:t>
            </a:r>
            <a:r>
              <a:rPr lang="it-IT" dirty="0">
                <a:latin typeface="Calibri" panose="020F0502020204030204" pitchFamily="34" charset="0"/>
                <a:ea typeface="Calibri" panose="020F0502020204030204" pitchFamily="34" charset="0"/>
                <a:cs typeface="Arial" panose="020B0604020202020204" pitchFamily="34" charset="0"/>
              </a:rPr>
              <a:t>Night</a:t>
            </a:r>
            <a:r>
              <a:rPr lang="it-IT" dirty="0"/>
              <a:t>“</a:t>
            </a:r>
            <a:r>
              <a:rPr lang="it-IT" dirty="0">
                <a:latin typeface="Calibri" panose="020F0502020204030204" pitchFamily="34" charset="0"/>
                <a:ea typeface="Calibri" panose="020F0502020204030204" pitchFamily="34" charset="0"/>
                <a:cs typeface="Arial" panose="020B0604020202020204" pitchFamily="34" charset="0"/>
              </a:rPr>
              <a:t> light </a:t>
            </a:r>
            <a:r>
              <a:rPr lang="it-IT" dirty="0" err="1">
                <a:latin typeface="Calibri" panose="020F0502020204030204" pitchFamily="34" charset="0"/>
                <a:ea typeface="Calibri" panose="020F0502020204030204" pitchFamily="34" charset="0"/>
                <a:cs typeface="Arial" panose="020B0604020202020204" pitchFamily="34" charset="0"/>
              </a:rPr>
              <a:t>conditions</a:t>
            </a:r>
            <a:r>
              <a:rPr lang="it-IT" dirty="0">
                <a:latin typeface="Calibri" panose="020F0502020204030204" pitchFamily="34" charset="0"/>
                <a:ea typeface="Calibri" panose="020F0502020204030204" pitchFamily="34" charset="0"/>
                <a:cs typeface="Arial" panose="020B0604020202020204" pitchFamily="34" charset="0"/>
              </a:rPr>
              <a:t>.</a:t>
            </a:r>
          </a:p>
        </p:txBody>
      </p:sp>
      <p:sp>
        <p:nvSpPr>
          <p:cNvPr id="9" name="Rectangle 8">
            <a:extLst>
              <a:ext uri="{FF2B5EF4-FFF2-40B4-BE49-F238E27FC236}">
                <a16:creationId xmlns:a16="http://schemas.microsoft.com/office/drawing/2014/main" id="{002377D8-7625-4BB9-888D-6EC21FFB951B}"/>
              </a:ext>
            </a:extLst>
          </p:cNvPr>
          <p:cNvSpPr/>
          <p:nvPr/>
        </p:nvSpPr>
        <p:spPr>
          <a:xfrm>
            <a:off x="5774015" y="4695497"/>
            <a:ext cx="5510070" cy="671915"/>
          </a:xfrm>
          <a:prstGeom prst="rect">
            <a:avLst/>
          </a:prstGeom>
        </p:spPr>
        <p:txBody>
          <a:bodyPr wrap="square">
            <a:spAutoFit/>
          </a:bodyPr>
          <a:lstStyle/>
          <a:p>
            <a:pPr marL="342900" lvl="0" indent="-342900">
              <a:lnSpc>
                <a:spcPct val="107000"/>
              </a:lnSpc>
              <a:buFont typeface="Wingdings" panose="05000000000000000000" pitchFamily="2" charset="2"/>
              <a:buChar char=""/>
            </a:pPr>
            <a:r>
              <a:rPr lang="it-IT" dirty="0">
                <a:latin typeface="Calibri" panose="020F0502020204030204" pitchFamily="34" charset="0"/>
                <a:ea typeface="Calibri" panose="020F0502020204030204" pitchFamily="34" charset="0"/>
                <a:cs typeface="Arial" panose="020B0604020202020204" pitchFamily="34" charset="0"/>
              </a:rPr>
              <a:t>In </a:t>
            </a:r>
            <a:r>
              <a:rPr lang="it-IT" dirty="0" err="1">
                <a:latin typeface="Calibri" panose="020F0502020204030204" pitchFamily="34" charset="0"/>
                <a:ea typeface="Calibri" panose="020F0502020204030204" pitchFamily="34" charset="0"/>
                <a:cs typeface="Arial" panose="020B0604020202020204" pitchFamily="34" charset="0"/>
              </a:rPr>
              <a:t>supposition</a:t>
            </a:r>
            <a:r>
              <a:rPr lang="it-IT" dirty="0">
                <a:latin typeface="Calibri" panose="020F0502020204030204" pitchFamily="34" charset="0"/>
                <a:ea typeface="Calibri" panose="020F0502020204030204" pitchFamily="34" charset="0"/>
                <a:cs typeface="Arial" panose="020B0604020202020204" pitchFamily="34" charset="0"/>
              </a:rPr>
              <a:t> that these </a:t>
            </a:r>
            <a:r>
              <a:rPr lang="it-IT" dirty="0" err="1">
                <a:latin typeface="Calibri" panose="020F0502020204030204" pitchFamily="34" charset="0"/>
                <a:ea typeface="Calibri" panose="020F0502020204030204" pitchFamily="34" charset="0"/>
                <a:cs typeface="Arial" panose="020B0604020202020204" pitchFamily="34" charset="0"/>
              </a:rPr>
              <a:t>parameters</a:t>
            </a:r>
            <a:r>
              <a:rPr lang="it-IT" dirty="0">
                <a:latin typeface="Calibri" panose="020F0502020204030204" pitchFamily="34" charset="0"/>
                <a:ea typeface="Calibri" panose="020F0502020204030204" pitchFamily="34" charset="0"/>
                <a:cs typeface="Arial" panose="020B0604020202020204" pitchFamily="34" charset="0"/>
              </a:rPr>
              <a:t> have </a:t>
            </a:r>
            <a:r>
              <a:rPr lang="it-IT" dirty="0" err="1">
                <a:latin typeface="Calibri" panose="020F0502020204030204" pitchFamily="34" charset="0"/>
                <a:ea typeface="Calibri" panose="020F0502020204030204" pitchFamily="34" charset="0"/>
                <a:cs typeface="Arial" panose="020B0604020202020204" pitchFamily="34" charset="0"/>
              </a:rPr>
              <a:t>huge</a:t>
            </a:r>
            <a:r>
              <a:rPr lang="it-IT" dirty="0">
                <a:latin typeface="Calibri" panose="020F0502020204030204" pitchFamily="34" charset="0"/>
                <a:ea typeface="Calibri" panose="020F0502020204030204" pitchFamily="34" charset="0"/>
                <a:cs typeface="Arial" panose="020B0604020202020204" pitchFamily="34" charset="0"/>
              </a:rPr>
              <a:t> weight in </a:t>
            </a:r>
            <a:r>
              <a:rPr lang="it-IT" dirty="0" err="1">
                <a:latin typeface="Calibri" panose="020F0502020204030204" pitchFamily="34" charset="0"/>
                <a:ea typeface="Calibri" panose="020F0502020204030204" pitchFamily="34" charset="0"/>
                <a:cs typeface="Arial" panose="020B0604020202020204" pitchFamily="34" charset="0"/>
              </a:rPr>
              <a:t>driving</a:t>
            </a:r>
            <a:r>
              <a:rPr lang="it-IT" dirty="0">
                <a:latin typeface="Calibri" panose="020F0502020204030204" pitchFamily="34" charset="0"/>
                <a:ea typeface="Calibri" panose="020F0502020204030204" pitchFamily="34" charset="0"/>
                <a:cs typeface="Arial" panose="020B0604020202020204" pitchFamily="34" charset="0"/>
              </a:rPr>
              <a:t> </a:t>
            </a:r>
            <a:r>
              <a:rPr lang="it-IT" dirty="0" err="1">
                <a:latin typeface="Calibri" panose="020F0502020204030204" pitchFamily="34" charset="0"/>
                <a:ea typeface="Calibri" panose="020F0502020204030204" pitchFamily="34" charset="0"/>
                <a:cs typeface="Arial" panose="020B0604020202020204" pitchFamily="34" charset="0"/>
              </a:rPr>
              <a:t>conditions</a:t>
            </a:r>
            <a:endParaRPr lang="it-IT"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92787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C6BCC0B-E40B-47D9-8FDA-A79023A1A014}"/>
              </a:ext>
            </a:extLst>
          </p:cNvPr>
          <p:cNvSpPr txBox="1"/>
          <p:nvPr/>
        </p:nvSpPr>
        <p:spPr>
          <a:xfrm>
            <a:off x="432619" y="829074"/>
            <a:ext cx="11759381" cy="523220"/>
          </a:xfrm>
          <a:prstGeom prst="rect">
            <a:avLst/>
          </a:prstGeom>
          <a:noFill/>
        </p:spPr>
        <p:txBody>
          <a:bodyPr wrap="square" rtlCol="0">
            <a:spAutoFit/>
          </a:bodyPr>
          <a:lstStyle/>
          <a:p>
            <a:pPr algn="ctr"/>
            <a:r>
              <a:rPr lang="it-IT" sz="2800" dirty="0" err="1"/>
              <a:t>Dealing</a:t>
            </a:r>
            <a:r>
              <a:rPr lang="it-IT" sz="2800" dirty="0"/>
              <a:t> with </a:t>
            </a:r>
            <a:r>
              <a:rPr lang="it-IT" sz="2800" dirty="0" err="1"/>
              <a:t>uncomplete</a:t>
            </a:r>
            <a:r>
              <a:rPr lang="it-IT" sz="2800" dirty="0"/>
              <a:t> data</a:t>
            </a:r>
          </a:p>
        </p:txBody>
      </p:sp>
      <p:sp>
        <p:nvSpPr>
          <p:cNvPr id="29" name="TextBox 28">
            <a:extLst>
              <a:ext uri="{FF2B5EF4-FFF2-40B4-BE49-F238E27FC236}">
                <a16:creationId xmlns:a16="http://schemas.microsoft.com/office/drawing/2014/main" id="{5290E182-6B32-46EF-830A-60C4A4D5798F}"/>
              </a:ext>
            </a:extLst>
          </p:cNvPr>
          <p:cNvSpPr txBox="1"/>
          <p:nvPr/>
        </p:nvSpPr>
        <p:spPr>
          <a:xfrm>
            <a:off x="432619" y="1502693"/>
            <a:ext cx="11759381" cy="369332"/>
          </a:xfrm>
          <a:prstGeom prst="rect">
            <a:avLst/>
          </a:prstGeom>
          <a:noFill/>
        </p:spPr>
        <p:txBody>
          <a:bodyPr wrap="square" rtlCol="0">
            <a:spAutoFit/>
          </a:bodyPr>
          <a:lstStyle/>
          <a:p>
            <a:pPr algn="ctr"/>
            <a:r>
              <a:rPr lang="en-US" i="1" dirty="0"/>
              <a:t>Finding the remaining 93 values for “</a:t>
            </a:r>
            <a:r>
              <a:rPr lang="en-US" i="1" dirty="0" err="1"/>
              <a:t>Nautical_Twilight</a:t>
            </a:r>
            <a:r>
              <a:rPr lang="en-US" i="1" dirty="0"/>
              <a:t>“</a:t>
            </a:r>
            <a:endParaRPr lang="it-IT" i="1" dirty="0"/>
          </a:p>
        </p:txBody>
      </p:sp>
      <p:grpSp>
        <p:nvGrpSpPr>
          <p:cNvPr id="39" name="Group 38">
            <a:extLst>
              <a:ext uri="{FF2B5EF4-FFF2-40B4-BE49-F238E27FC236}">
                <a16:creationId xmlns:a16="http://schemas.microsoft.com/office/drawing/2014/main" id="{BA6741D2-2864-4AC1-97AF-6343465F0826}"/>
              </a:ext>
            </a:extLst>
          </p:cNvPr>
          <p:cNvGrpSpPr/>
          <p:nvPr/>
        </p:nvGrpSpPr>
        <p:grpSpPr>
          <a:xfrm>
            <a:off x="882738" y="2593842"/>
            <a:ext cx="10859141" cy="1484557"/>
            <a:chOff x="905577" y="2837034"/>
            <a:chExt cx="10859141" cy="1484557"/>
          </a:xfrm>
        </p:grpSpPr>
        <p:sp>
          <p:nvSpPr>
            <p:cNvPr id="13" name="Freeform: Shape 12">
              <a:extLst>
                <a:ext uri="{FF2B5EF4-FFF2-40B4-BE49-F238E27FC236}">
                  <a16:creationId xmlns:a16="http://schemas.microsoft.com/office/drawing/2014/main" id="{06EE3B66-827B-4BC2-B860-30E3ABDEFAF1}"/>
                </a:ext>
              </a:extLst>
            </p:cNvPr>
            <p:cNvSpPr/>
            <p:nvPr/>
          </p:nvSpPr>
          <p:spPr>
            <a:xfrm>
              <a:off x="905577" y="2837034"/>
              <a:ext cx="1645324" cy="1484557"/>
            </a:xfrm>
            <a:custGeom>
              <a:avLst/>
              <a:gdLst>
                <a:gd name="connsiteX0" fmla="*/ 0 w 1645324"/>
                <a:gd name="connsiteY0" fmla="*/ 148456 h 1484557"/>
                <a:gd name="connsiteX1" fmla="*/ 148456 w 1645324"/>
                <a:gd name="connsiteY1" fmla="*/ 0 h 1484557"/>
                <a:gd name="connsiteX2" fmla="*/ 1496868 w 1645324"/>
                <a:gd name="connsiteY2" fmla="*/ 0 h 1484557"/>
                <a:gd name="connsiteX3" fmla="*/ 1645324 w 1645324"/>
                <a:gd name="connsiteY3" fmla="*/ 148456 h 1484557"/>
                <a:gd name="connsiteX4" fmla="*/ 1645324 w 1645324"/>
                <a:gd name="connsiteY4" fmla="*/ 1336101 h 1484557"/>
                <a:gd name="connsiteX5" fmla="*/ 1496868 w 1645324"/>
                <a:gd name="connsiteY5" fmla="*/ 1484557 h 1484557"/>
                <a:gd name="connsiteX6" fmla="*/ 148456 w 1645324"/>
                <a:gd name="connsiteY6" fmla="*/ 1484557 h 1484557"/>
                <a:gd name="connsiteX7" fmla="*/ 0 w 1645324"/>
                <a:gd name="connsiteY7" fmla="*/ 1336101 h 1484557"/>
                <a:gd name="connsiteX8" fmla="*/ 0 w 1645324"/>
                <a:gd name="connsiteY8" fmla="*/ 148456 h 148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5324" h="1484557">
                  <a:moveTo>
                    <a:pt x="0" y="148456"/>
                  </a:moveTo>
                  <a:cubicBezTo>
                    <a:pt x="0" y="66466"/>
                    <a:pt x="66466" y="0"/>
                    <a:pt x="148456" y="0"/>
                  </a:cubicBezTo>
                  <a:lnTo>
                    <a:pt x="1496868" y="0"/>
                  </a:lnTo>
                  <a:cubicBezTo>
                    <a:pt x="1578858" y="0"/>
                    <a:pt x="1645324" y="66466"/>
                    <a:pt x="1645324" y="148456"/>
                  </a:cubicBezTo>
                  <a:lnTo>
                    <a:pt x="1645324" y="1336101"/>
                  </a:lnTo>
                  <a:cubicBezTo>
                    <a:pt x="1645324" y="1418091"/>
                    <a:pt x="1578858" y="1484557"/>
                    <a:pt x="1496868" y="1484557"/>
                  </a:cubicBezTo>
                  <a:lnTo>
                    <a:pt x="148456" y="1484557"/>
                  </a:lnTo>
                  <a:cubicBezTo>
                    <a:pt x="66466" y="1484557"/>
                    <a:pt x="0" y="1418091"/>
                    <a:pt x="0" y="1336101"/>
                  </a:cubicBezTo>
                  <a:lnTo>
                    <a:pt x="0" y="148456"/>
                  </a:lnTo>
                  <a:close/>
                </a:path>
              </a:pathLst>
            </a:custGeom>
            <a:solidFill>
              <a:srgbClr val="94B4BE"/>
            </a:solidFill>
            <a:ln>
              <a:noFill/>
            </a:ln>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spcFirstLastPara="0" vert="horz" wrap="square" lIns="100631" tIns="100631" rIns="100631" bIns="100631" numCol="1" spcCol="1270" anchor="ctr" anchorCtr="0">
              <a:noAutofit/>
            </a:bodyPr>
            <a:lstStyle/>
            <a:p>
              <a:pPr marL="0" lvl="0" indent="0" algn="ctr" defTabSz="666750">
                <a:lnSpc>
                  <a:spcPct val="90000"/>
                </a:lnSpc>
                <a:spcBef>
                  <a:spcPct val="0"/>
                </a:spcBef>
                <a:spcAft>
                  <a:spcPct val="35000"/>
                </a:spcAft>
                <a:buNone/>
              </a:pPr>
              <a:r>
                <a:rPr lang="it-IT" sz="1500" kern="1200" dirty="0" err="1">
                  <a:solidFill>
                    <a:schemeClr val="bg1"/>
                  </a:solidFill>
                  <a:latin typeface="+mj-lt"/>
                </a:rPr>
                <a:t>Retrieving</a:t>
              </a:r>
              <a:r>
                <a:rPr lang="it-IT" sz="1500" kern="1200" dirty="0">
                  <a:solidFill>
                    <a:schemeClr val="bg1"/>
                  </a:solidFill>
                  <a:latin typeface="+mj-lt"/>
                </a:rPr>
                <a:t> the </a:t>
              </a:r>
              <a:r>
                <a:rPr lang="it-IT" sz="1500" kern="1200" dirty="0" err="1">
                  <a:solidFill>
                    <a:schemeClr val="bg1"/>
                  </a:solidFill>
                  <a:latin typeface="+mj-lt"/>
                </a:rPr>
                <a:t>timezone</a:t>
              </a:r>
              <a:r>
                <a:rPr lang="it-IT" sz="1500" kern="1200" dirty="0">
                  <a:solidFill>
                    <a:schemeClr val="bg1"/>
                  </a:solidFill>
                  <a:latin typeface="+mj-lt"/>
                </a:rPr>
                <a:t> name</a:t>
              </a:r>
            </a:p>
          </p:txBody>
        </p:sp>
        <p:sp>
          <p:nvSpPr>
            <p:cNvPr id="15" name="Freeform: Shape 14">
              <a:extLst>
                <a:ext uri="{FF2B5EF4-FFF2-40B4-BE49-F238E27FC236}">
                  <a16:creationId xmlns:a16="http://schemas.microsoft.com/office/drawing/2014/main" id="{AED227C4-7823-40F8-B173-FD4CE8B50096}"/>
                </a:ext>
              </a:extLst>
            </p:cNvPr>
            <p:cNvSpPr/>
            <p:nvPr/>
          </p:nvSpPr>
          <p:spPr>
            <a:xfrm>
              <a:off x="2715434" y="3375293"/>
              <a:ext cx="348808" cy="408040"/>
            </a:xfrm>
            <a:custGeom>
              <a:avLst/>
              <a:gdLst>
                <a:gd name="connsiteX0" fmla="*/ 0 w 348808"/>
                <a:gd name="connsiteY0" fmla="*/ 81608 h 408040"/>
                <a:gd name="connsiteX1" fmla="*/ 174404 w 348808"/>
                <a:gd name="connsiteY1" fmla="*/ 81608 h 408040"/>
                <a:gd name="connsiteX2" fmla="*/ 174404 w 348808"/>
                <a:gd name="connsiteY2" fmla="*/ 0 h 408040"/>
                <a:gd name="connsiteX3" fmla="*/ 348808 w 348808"/>
                <a:gd name="connsiteY3" fmla="*/ 204020 h 408040"/>
                <a:gd name="connsiteX4" fmla="*/ 174404 w 348808"/>
                <a:gd name="connsiteY4" fmla="*/ 408040 h 408040"/>
                <a:gd name="connsiteX5" fmla="*/ 174404 w 348808"/>
                <a:gd name="connsiteY5" fmla="*/ 326432 h 408040"/>
                <a:gd name="connsiteX6" fmla="*/ 0 w 348808"/>
                <a:gd name="connsiteY6" fmla="*/ 326432 h 408040"/>
                <a:gd name="connsiteX7" fmla="*/ 0 w 348808"/>
                <a:gd name="connsiteY7" fmla="*/ 81608 h 40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808" h="408040">
                  <a:moveTo>
                    <a:pt x="0" y="81608"/>
                  </a:moveTo>
                  <a:lnTo>
                    <a:pt x="174404" y="81608"/>
                  </a:lnTo>
                  <a:lnTo>
                    <a:pt x="174404" y="0"/>
                  </a:lnTo>
                  <a:lnTo>
                    <a:pt x="348808" y="204020"/>
                  </a:lnTo>
                  <a:lnTo>
                    <a:pt x="174404" y="408040"/>
                  </a:lnTo>
                  <a:lnTo>
                    <a:pt x="174404" y="326432"/>
                  </a:lnTo>
                  <a:lnTo>
                    <a:pt x="0" y="326432"/>
                  </a:lnTo>
                  <a:lnTo>
                    <a:pt x="0" y="81608"/>
                  </a:lnTo>
                  <a:close/>
                </a:path>
              </a:pathLst>
            </a:custGeom>
            <a:solidFill>
              <a:srgbClr val="009536"/>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spcFirstLastPara="0" vert="horz" wrap="square" lIns="0" tIns="81608" rIns="104642" bIns="81608" numCol="1" spcCol="1270" anchor="ctr" anchorCtr="0">
              <a:noAutofit/>
            </a:bodyPr>
            <a:lstStyle/>
            <a:p>
              <a:pPr marL="0" lvl="0" indent="0" algn="ctr" defTabSz="533400">
                <a:lnSpc>
                  <a:spcPct val="90000"/>
                </a:lnSpc>
                <a:spcBef>
                  <a:spcPct val="0"/>
                </a:spcBef>
                <a:spcAft>
                  <a:spcPct val="35000"/>
                </a:spcAft>
                <a:buNone/>
              </a:pPr>
              <a:endParaRPr lang="it-IT" sz="1200" kern="1200"/>
            </a:p>
          </p:txBody>
        </p:sp>
        <p:sp>
          <p:nvSpPr>
            <p:cNvPr id="16" name="Freeform: Shape 15">
              <a:extLst>
                <a:ext uri="{FF2B5EF4-FFF2-40B4-BE49-F238E27FC236}">
                  <a16:creationId xmlns:a16="http://schemas.microsoft.com/office/drawing/2014/main" id="{295C23F9-C811-4488-9E5B-CD5F6D5E1419}"/>
                </a:ext>
              </a:extLst>
            </p:cNvPr>
            <p:cNvSpPr/>
            <p:nvPr/>
          </p:nvSpPr>
          <p:spPr>
            <a:xfrm>
              <a:off x="3209031" y="2837034"/>
              <a:ext cx="1645324" cy="1484557"/>
            </a:xfrm>
            <a:custGeom>
              <a:avLst/>
              <a:gdLst>
                <a:gd name="connsiteX0" fmla="*/ 0 w 1645324"/>
                <a:gd name="connsiteY0" fmla="*/ 148456 h 1484557"/>
                <a:gd name="connsiteX1" fmla="*/ 148456 w 1645324"/>
                <a:gd name="connsiteY1" fmla="*/ 0 h 1484557"/>
                <a:gd name="connsiteX2" fmla="*/ 1496868 w 1645324"/>
                <a:gd name="connsiteY2" fmla="*/ 0 h 1484557"/>
                <a:gd name="connsiteX3" fmla="*/ 1645324 w 1645324"/>
                <a:gd name="connsiteY3" fmla="*/ 148456 h 1484557"/>
                <a:gd name="connsiteX4" fmla="*/ 1645324 w 1645324"/>
                <a:gd name="connsiteY4" fmla="*/ 1336101 h 1484557"/>
                <a:gd name="connsiteX5" fmla="*/ 1496868 w 1645324"/>
                <a:gd name="connsiteY5" fmla="*/ 1484557 h 1484557"/>
                <a:gd name="connsiteX6" fmla="*/ 148456 w 1645324"/>
                <a:gd name="connsiteY6" fmla="*/ 1484557 h 1484557"/>
                <a:gd name="connsiteX7" fmla="*/ 0 w 1645324"/>
                <a:gd name="connsiteY7" fmla="*/ 1336101 h 1484557"/>
                <a:gd name="connsiteX8" fmla="*/ 0 w 1645324"/>
                <a:gd name="connsiteY8" fmla="*/ 148456 h 148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5324" h="1484557">
                  <a:moveTo>
                    <a:pt x="0" y="148456"/>
                  </a:moveTo>
                  <a:cubicBezTo>
                    <a:pt x="0" y="66466"/>
                    <a:pt x="66466" y="0"/>
                    <a:pt x="148456" y="0"/>
                  </a:cubicBezTo>
                  <a:lnTo>
                    <a:pt x="1496868" y="0"/>
                  </a:lnTo>
                  <a:cubicBezTo>
                    <a:pt x="1578858" y="0"/>
                    <a:pt x="1645324" y="66466"/>
                    <a:pt x="1645324" y="148456"/>
                  </a:cubicBezTo>
                  <a:lnTo>
                    <a:pt x="1645324" y="1336101"/>
                  </a:lnTo>
                  <a:cubicBezTo>
                    <a:pt x="1645324" y="1418091"/>
                    <a:pt x="1578858" y="1484557"/>
                    <a:pt x="1496868" y="1484557"/>
                  </a:cubicBezTo>
                  <a:lnTo>
                    <a:pt x="148456" y="1484557"/>
                  </a:lnTo>
                  <a:cubicBezTo>
                    <a:pt x="66466" y="1484557"/>
                    <a:pt x="0" y="1418091"/>
                    <a:pt x="0" y="1336101"/>
                  </a:cubicBezTo>
                  <a:lnTo>
                    <a:pt x="0" y="148456"/>
                  </a:lnTo>
                  <a:close/>
                </a:path>
              </a:pathLst>
            </a:custGeom>
            <a:solidFill>
              <a:srgbClr val="94B4BE"/>
            </a:solidFill>
            <a:ln>
              <a:noFill/>
            </a:ln>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spcFirstLastPara="0" vert="horz" wrap="square" lIns="100631" tIns="100631" rIns="100631" bIns="100631" numCol="1" spcCol="1270" anchor="ctr" anchorCtr="0">
              <a:noAutofit/>
            </a:bodyPr>
            <a:lstStyle/>
            <a:p>
              <a:pPr marL="0" lvl="0" indent="0" algn="ctr" defTabSz="666750">
                <a:lnSpc>
                  <a:spcPct val="90000"/>
                </a:lnSpc>
                <a:spcBef>
                  <a:spcPct val="0"/>
                </a:spcBef>
                <a:spcAft>
                  <a:spcPct val="35000"/>
                </a:spcAft>
                <a:buNone/>
              </a:pPr>
              <a:r>
                <a:rPr lang="it-IT" sz="1500" kern="1200" dirty="0">
                  <a:solidFill>
                    <a:schemeClr val="bg1"/>
                  </a:solidFill>
                  <a:latin typeface="+mj-lt"/>
                </a:rPr>
                <a:t>Getting the time offset</a:t>
              </a:r>
            </a:p>
          </p:txBody>
        </p:sp>
        <p:sp>
          <p:nvSpPr>
            <p:cNvPr id="18" name="Freeform: Shape 17">
              <a:extLst>
                <a:ext uri="{FF2B5EF4-FFF2-40B4-BE49-F238E27FC236}">
                  <a16:creationId xmlns:a16="http://schemas.microsoft.com/office/drawing/2014/main" id="{BC2991C7-D90A-4E3F-82C3-647794B5A3DB}"/>
                </a:ext>
              </a:extLst>
            </p:cNvPr>
            <p:cNvSpPr/>
            <p:nvPr/>
          </p:nvSpPr>
          <p:spPr>
            <a:xfrm>
              <a:off x="5018888" y="3375293"/>
              <a:ext cx="348808" cy="408040"/>
            </a:xfrm>
            <a:custGeom>
              <a:avLst/>
              <a:gdLst>
                <a:gd name="connsiteX0" fmla="*/ 0 w 348808"/>
                <a:gd name="connsiteY0" fmla="*/ 81608 h 408040"/>
                <a:gd name="connsiteX1" fmla="*/ 174404 w 348808"/>
                <a:gd name="connsiteY1" fmla="*/ 81608 h 408040"/>
                <a:gd name="connsiteX2" fmla="*/ 174404 w 348808"/>
                <a:gd name="connsiteY2" fmla="*/ 0 h 408040"/>
                <a:gd name="connsiteX3" fmla="*/ 348808 w 348808"/>
                <a:gd name="connsiteY3" fmla="*/ 204020 h 408040"/>
                <a:gd name="connsiteX4" fmla="*/ 174404 w 348808"/>
                <a:gd name="connsiteY4" fmla="*/ 408040 h 408040"/>
                <a:gd name="connsiteX5" fmla="*/ 174404 w 348808"/>
                <a:gd name="connsiteY5" fmla="*/ 326432 h 408040"/>
                <a:gd name="connsiteX6" fmla="*/ 0 w 348808"/>
                <a:gd name="connsiteY6" fmla="*/ 326432 h 408040"/>
                <a:gd name="connsiteX7" fmla="*/ 0 w 348808"/>
                <a:gd name="connsiteY7" fmla="*/ 81608 h 40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808" h="408040">
                  <a:moveTo>
                    <a:pt x="0" y="81608"/>
                  </a:moveTo>
                  <a:lnTo>
                    <a:pt x="174404" y="81608"/>
                  </a:lnTo>
                  <a:lnTo>
                    <a:pt x="174404" y="0"/>
                  </a:lnTo>
                  <a:lnTo>
                    <a:pt x="348808" y="204020"/>
                  </a:lnTo>
                  <a:lnTo>
                    <a:pt x="174404" y="408040"/>
                  </a:lnTo>
                  <a:lnTo>
                    <a:pt x="174404" y="326432"/>
                  </a:lnTo>
                  <a:lnTo>
                    <a:pt x="0" y="326432"/>
                  </a:lnTo>
                  <a:lnTo>
                    <a:pt x="0" y="81608"/>
                  </a:lnTo>
                  <a:close/>
                </a:path>
              </a:pathLst>
            </a:custGeom>
            <a:solidFill>
              <a:srgbClr val="009536"/>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spcFirstLastPara="0" vert="horz" wrap="square" lIns="0" tIns="81608" rIns="104642" bIns="81608" numCol="1" spcCol="1270" anchor="ctr" anchorCtr="0">
              <a:noAutofit/>
            </a:bodyPr>
            <a:lstStyle/>
            <a:p>
              <a:pPr marL="0" lvl="0" indent="0" algn="ctr" defTabSz="533400">
                <a:lnSpc>
                  <a:spcPct val="90000"/>
                </a:lnSpc>
                <a:spcBef>
                  <a:spcPct val="0"/>
                </a:spcBef>
                <a:spcAft>
                  <a:spcPct val="35000"/>
                </a:spcAft>
                <a:buNone/>
              </a:pPr>
              <a:endParaRPr lang="it-IT" sz="1200" kern="1200"/>
            </a:p>
          </p:txBody>
        </p:sp>
        <p:sp>
          <p:nvSpPr>
            <p:cNvPr id="34" name="Freeform: Shape 33">
              <a:extLst>
                <a:ext uri="{FF2B5EF4-FFF2-40B4-BE49-F238E27FC236}">
                  <a16:creationId xmlns:a16="http://schemas.microsoft.com/office/drawing/2014/main" id="{9D2576D7-86B5-4994-9F09-90DBBA946A84}"/>
                </a:ext>
              </a:extLst>
            </p:cNvPr>
            <p:cNvSpPr/>
            <p:nvPr/>
          </p:nvSpPr>
          <p:spPr>
            <a:xfrm>
              <a:off x="5512486" y="2837034"/>
              <a:ext cx="1645324" cy="1484557"/>
            </a:xfrm>
            <a:custGeom>
              <a:avLst/>
              <a:gdLst>
                <a:gd name="connsiteX0" fmla="*/ 0 w 1645324"/>
                <a:gd name="connsiteY0" fmla="*/ 148456 h 1484557"/>
                <a:gd name="connsiteX1" fmla="*/ 148456 w 1645324"/>
                <a:gd name="connsiteY1" fmla="*/ 0 h 1484557"/>
                <a:gd name="connsiteX2" fmla="*/ 1496868 w 1645324"/>
                <a:gd name="connsiteY2" fmla="*/ 0 h 1484557"/>
                <a:gd name="connsiteX3" fmla="*/ 1645324 w 1645324"/>
                <a:gd name="connsiteY3" fmla="*/ 148456 h 1484557"/>
                <a:gd name="connsiteX4" fmla="*/ 1645324 w 1645324"/>
                <a:gd name="connsiteY4" fmla="*/ 1336101 h 1484557"/>
                <a:gd name="connsiteX5" fmla="*/ 1496868 w 1645324"/>
                <a:gd name="connsiteY5" fmla="*/ 1484557 h 1484557"/>
                <a:gd name="connsiteX6" fmla="*/ 148456 w 1645324"/>
                <a:gd name="connsiteY6" fmla="*/ 1484557 h 1484557"/>
                <a:gd name="connsiteX7" fmla="*/ 0 w 1645324"/>
                <a:gd name="connsiteY7" fmla="*/ 1336101 h 1484557"/>
                <a:gd name="connsiteX8" fmla="*/ 0 w 1645324"/>
                <a:gd name="connsiteY8" fmla="*/ 148456 h 148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5324" h="1484557">
                  <a:moveTo>
                    <a:pt x="0" y="148456"/>
                  </a:moveTo>
                  <a:cubicBezTo>
                    <a:pt x="0" y="66466"/>
                    <a:pt x="66466" y="0"/>
                    <a:pt x="148456" y="0"/>
                  </a:cubicBezTo>
                  <a:lnTo>
                    <a:pt x="1496868" y="0"/>
                  </a:lnTo>
                  <a:cubicBezTo>
                    <a:pt x="1578858" y="0"/>
                    <a:pt x="1645324" y="66466"/>
                    <a:pt x="1645324" y="148456"/>
                  </a:cubicBezTo>
                  <a:lnTo>
                    <a:pt x="1645324" y="1336101"/>
                  </a:lnTo>
                  <a:cubicBezTo>
                    <a:pt x="1645324" y="1418091"/>
                    <a:pt x="1578858" y="1484557"/>
                    <a:pt x="1496868" y="1484557"/>
                  </a:cubicBezTo>
                  <a:lnTo>
                    <a:pt x="148456" y="1484557"/>
                  </a:lnTo>
                  <a:cubicBezTo>
                    <a:pt x="66466" y="1484557"/>
                    <a:pt x="0" y="1418091"/>
                    <a:pt x="0" y="1336101"/>
                  </a:cubicBezTo>
                  <a:lnTo>
                    <a:pt x="0" y="148456"/>
                  </a:lnTo>
                  <a:close/>
                </a:path>
              </a:pathLst>
            </a:custGeom>
            <a:solidFill>
              <a:srgbClr val="94B4BE"/>
            </a:solidFill>
            <a:ln>
              <a:noFill/>
            </a:ln>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spcFirstLastPara="0" vert="horz" wrap="square" lIns="100631" tIns="100631" rIns="100631" bIns="100631" numCol="1" spcCol="1270" anchor="ctr" anchorCtr="0">
              <a:noAutofit/>
            </a:bodyPr>
            <a:lstStyle/>
            <a:p>
              <a:pPr marL="0" lvl="0" indent="0" algn="ctr" defTabSz="666750">
                <a:lnSpc>
                  <a:spcPct val="90000"/>
                </a:lnSpc>
                <a:spcBef>
                  <a:spcPct val="0"/>
                </a:spcBef>
                <a:spcAft>
                  <a:spcPct val="35000"/>
                </a:spcAft>
                <a:buNone/>
              </a:pPr>
              <a:r>
                <a:rPr lang="it-IT" sz="1500" kern="1200" dirty="0">
                  <a:solidFill>
                    <a:schemeClr val="bg1"/>
                  </a:solidFill>
                  <a:latin typeface="+mj-lt"/>
                </a:rPr>
                <a:t>Getting the time of </a:t>
              </a:r>
              <a:r>
                <a:rPr lang="it-IT" sz="1500" kern="1200" dirty="0" err="1">
                  <a:solidFill>
                    <a:schemeClr val="bg1"/>
                  </a:solidFill>
                  <a:latin typeface="+mj-lt"/>
                </a:rPr>
                <a:t>nautical</a:t>
              </a:r>
              <a:r>
                <a:rPr lang="it-IT" sz="1500" kern="1200" dirty="0">
                  <a:solidFill>
                    <a:schemeClr val="bg1"/>
                  </a:solidFill>
                  <a:latin typeface="+mj-lt"/>
                </a:rPr>
                <a:t> </a:t>
              </a:r>
              <a:r>
                <a:rPr lang="it-IT" sz="1500" kern="1200" dirty="0" err="1">
                  <a:solidFill>
                    <a:schemeClr val="bg1"/>
                  </a:solidFill>
                  <a:latin typeface="+mj-lt"/>
                </a:rPr>
                <a:t>sunrise</a:t>
              </a:r>
              <a:r>
                <a:rPr lang="it-IT" sz="1500" kern="1200" dirty="0">
                  <a:solidFill>
                    <a:schemeClr val="bg1"/>
                  </a:solidFill>
                  <a:latin typeface="+mj-lt"/>
                </a:rPr>
                <a:t> and </a:t>
              </a:r>
              <a:r>
                <a:rPr lang="it-IT" sz="1500" kern="1200" dirty="0" err="1">
                  <a:solidFill>
                    <a:schemeClr val="bg1"/>
                  </a:solidFill>
                  <a:latin typeface="+mj-lt"/>
                </a:rPr>
                <a:t>sunset</a:t>
              </a:r>
              <a:r>
                <a:rPr lang="it-IT" sz="1500" kern="1200" dirty="0">
                  <a:solidFill>
                    <a:schemeClr val="bg1"/>
                  </a:solidFill>
                  <a:latin typeface="+mj-lt"/>
                </a:rPr>
                <a:t> of the day of the crash</a:t>
              </a:r>
            </a:p>
          </p:txBody>
        </p:sp>
        <p:sp>
          <p:nvSpPr>
            <p:cNvPr id="35" name="Freeform: Shape 34">
              <a:extLst>
                <a:ext uri="{FF2B5EF4-FFF2-40B4-BE49-F238E27FC236}">
                  <a16:creationId xmlns:a16="http://schemas.microsoft.com/office/drawing/2014/main" id="{69323672-3A6E-4B24-8BEF-C3AC382C71A6}"/>
                </a:ext>
              </a:extLst>
            </p:cNvPr>
            <p:cNvSpPr/>
            <p:nvPr/>
          </p:nvSpPr>
          <p:spPr>
            <a:xfrm>
              <a:off x="7322343" y="3375293"/>
              <a:ext cx="348808" cy="408040"/>
            </a:xfrm>
            <a:custGeom>
              <a:avLst/>
              <a:gdLst>
                <a:gd name="connsiteX0" fmla="*/ 0 w 348808"/>
                <a:gd name="connsiteY0" fmla="*/ 81608 h 408040"/>
                <a:gd name="connsiteX1" fmla="*/ 174404 w 348808"/>
                <a:gd name="connsiteY1" fmla="*/ 81608 h 408040"/>
                <a:gd name="connsiteX2" fmla="*/ 174404 w 348808"/>
                <a:gd name="connsiteY2" fmla="*/ 0 h 408040"/>
                <a:gd name="connsiteX3" fmla="*/ 348808 w 348808"/>
                <a:gd name="connsiteY3" fmla="*/ 204020 h 408040"/>
                <a:gd name="connsiteX4" fmla="*/ 174404 w 348808"/>
                <a:gd name="connsiteY4" fmla="*/ 408040 h 408040"/>
                <a:gd name="connsiteX5" fmla="*/ 174404 w 348808"/>
                <a:gd name="connsiteY5" fmla="*/ 326432 h 408040"/>
                <a:gd name="connsiteX6" fmla="*/ 0 w 348808"/>
                <a:gd name="connsiteY6" fmla="*/ 326432 h 408040"/>
                <a:gd name="connsiteX7" fmla="*/ 0 w 348808"/>
                <a:gd name="connsiteY7" fmla="*/ 81608 h 40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808" h="408040">
                  <a:moveTo>
                    <a:pt x="0" y="81608"/>
                  </a:moveTo>
                  <a:lnTo>
                    <a:pt x="174404" y="81608"/>
                  </a:lnTo>
                  <a:lnTo>
                    <a:pt x="174404" y="0"/>
                  </a:lnTo>
                  <a:lnTo>
                    <a:pt x="348808" y="204020"/>
                  </a:lnTo>
                  <a:lnTo>
                    <a:pt x="174404" y="408040"/>
                  </a:lnTo>
                  <a:lnTo>
                    <a:pt x="174404" y="326432"/>
                  </a:lnTo>
                  <a:lnTo>
                    <a:pt x="0" y="326432"/>
                  </a:lnTo>
                  <a:lnTo>
                    <a:pt x="0" y="81608"/>
                  </a:lnTo>
                  <a:close/>
                </a:path>
              </a:pathLst>
            </a:custGeom>
            <a:solidFill>
              <a:srgbClr val="009536"/>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spcFirstLastPara="0" vert="horz" wrap="square" lIns="0" tIns="81608" rIns="104642" bIns="81608" numCol="1" spcCol="1270" anchor="ctr" anchorCtr="0">
              <a:noAutofit/>
            </a:bodyPr>
            <a:lstStyle/>
            <a:p>
              <a:pPr marL="0" lvl="0" indent="0" algn="ctr" defTabSz="533400">
                <a:lnSpc>
                  <a:spcPct val="90000"/>
                </a:lnSpc>
                <a:spcBef>
                  <a:spcPct val="0"/>
                </a:spcBef>
                <a:spcAft>
                  <a:spcPct val="35000"/>
                </a:spcAft>
                <a:buNone/>
              </a:pPr>
              <a:endParaRPr lang="it-IT" sz="1200" kern="1200"/>
            </a:p>
          </p:txBody>
        </p:sp>
        <p:sp>
          <p:nvSpPr>
            <p:cNvPr id="36" name="Freeform: Shape 35">
              <a:extLst>
                <a:ext uri="{FF2B5EF4-FFF2-40B4-BE49-F238E27FC236}">
                  <a16:creationId xmlns:a16="http://schemas.microsoft.com/office/drawing/2014/main" id="{105C11BD-B885-4D33-B3C9-4DFCB2FDBB0F}"/>
                </a:ext>
              </a:extLst>
            </p:cNvPr>
            <p:cNvSpPr/>
            <p:nvPr/>
          </p:nvSpPr>
          <p:spPr>
            <a:xfrm>
              <a:off x="7815940" y="2837034"/>
              <a:ext cx="1645324" cy="1484557"/>
            </a:xfrm>
            <a:custGeom>
              <a:avLst/>
              <a:gdLst>
                <a:gd name="connsiteX0" fmla="*/ 0 w 1645324"/>
                <a:gd name="connsiteY0" fmla="*/ 148456 h 1484557"/>
                <a:gd name="connsiteX1" fmla="*/ 148456 w 1645324"/>
                <a:gd name="connsiteY1" fmla="*/ 0 h 1484557"/>
                <a:gd name="connsiteX2" fmla="*/ 1496868 w 1645324"/>
                <a:gd name="connsiteY2" fmla="*/ 0 h 1484557"/>
                <a:gd name="connsiteX3" fmla="*/ 1645324 w 1645324"/>
                <a:gd name="connsiteY3" fmla="*/ 148456 h 1484557"/>
                <a:gd name="connsiteX4" fmla="*/ 1645324 w 1645324"/>
                <a:gd name="connsiteY4" fmla="*/ 1336101 h 1484557"/>
                <a:gd name="connsiteX5" fmla="*/ 1496868 w 1645324"/>
                <a:gd name="connsiteY5" fmla="*/ 1484557 h 1484557"/>
                <a:gd name="connsiteX6" fmla="*/ 148456 w 1645324"/>
                <a:gd name="connsiteY6" fmla="*/ 1484557 h 1484557"/>
                <a:gd name="connsiteX7" fmla="*/ 0 w 1645324"/>
                <a:gd name="connsiteY7" fmla="*/ 1336101 h 1484557"/>
                <a:gd name="connsiteX8" fmla="*/ 0 w 1645324"/>
                <a:gd name="connsiteY8" fmla="*/ 148456 h 148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5324" h="1484557">
                  <a:moveTo>
                    <a:pt x="0" y="148456"/>
                  </a:moveTo>
                  <a:cubicBezTo>
                    <a:pt x="0" y="66466"/>
                    <a:pt x="66466" y="0"/>
                    <a:pt x="148456" y="0"/>
                  </a:cubicBezTo>
                  <a:lnTo>
                    <a:pt x="1496868" y="0"/>
                  </a:lnTo>
                  <a:cubicBezTo>
                    <a:pt x="1578858" y="0"/>
                    <a:pt x="1645324" y="66466"/>
                    <a:pt x="1645324" y="148456"/>
                  </a:cubicBezTo>
                  <a:lnTo>
                    <a:pt x="1645324" y="1336101"/>
                  </a:lnTo>
                  <a:cubicBezTo>
                    <a:pt x="1645324" y="1418091"/>
                    <a:pt x="1578858" y="1484557"/>
                    <a:pt x="1496868" y="1484557"/>
                  </a:cubicBezTo>
                  <a:lnTo>
                    <a:pt x="148456" y="1484557"/>
                  </a:lnTo>
                  <a:cubicBezTo>
                    <a:pt x="66466" y="1484557"/>
                    <a:pt x="0" y="1418091"/>
                    <a:pt x="0" y="1336101"/>
                  </a:cubicBezTo>
                  <a:lnTo>
                    <a:pt x="0" y="148456"/>
                  </a:lnTo>
                  <a:close/>
                </a:path>
              </a:pathLst>
            </a:custGeom>
            <a:solidFill>
              <a:srgbClr val="94B4BE"/>
            </a:solidFill>
            <a:ln>
              <a:noFill/>
            </a:ln>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spcFirstLastPara="0" vert="horz" wrap="square" lIns="100631" tIns="100631" rIns="100631" bIns="100631" numCol="1" spcCol="1270" anchor="ctr" anchorCtr="0">
              <a:noAutofit/>
            </a:bodyPr>
            <a:lstStyle/>
            <a:p>
              <a:pPr marL="0" lvl="0" indent="0" algn="ctr" defTabSz="666750">
                <a:lnSpc>
                  <a:spcPct val="90000"/>
                </a:lnSpc>
                <a:spcBef>
                  <a:spcPct val="0"/>
                </a:spcBef>
                <a:spcAft>
                  <a:spcPct val="35000"/>
                </a:spcAft>
                <a:buNone/>
              </a:pPr>
              <a:r>
                <a:rPr lang="it-IT" sz="1500" kern="1200" dirty="0" err="1">
                  <a:solidFill>
                    <a:schemeClr val="bg1"/>
                  </a:solidFill>
                  <a:latin typeface="+mj-lt"/>
                </a:rPr>
                <a:t>Comparing</a:t>
              </a:r>
              <a:r>
                <a:rPr lang="it-IT" sz="1500" kern="1200" dirty="0">
                  <a:solidFill>
                    <a:schemeClr val="bg1"/>
                  </a:solidFill>
                  <a:latin typeface="+mj-lt"/>
                </a:rPr>
                <a:t> the time of crash to the </a:t>
              </a:r>
              <a:r>
                <a:rPr lang="it-IT" sz="1500" kern="1200" dirty="0" err="1">
                  <a:solidFill>
                    <a:schemeClr val="bg1"/>
                  </a:solidFill>
                  <a:latin typeface="+mj-lt"/>
                </a:rPr>
                <a:t>nautical</a:t>
              </a:r>
              <a:r>
                <a:rPr lang="it-IT" sz="1500" kern="1200" dirty="0">
                  <a:solidFill>
                    <a:schemeClr val="bg1"/>
                  </a:solidFill>
                  <a:latin typeface="+mj-lt"/>
                </a:rPr>
                <a:t> </a:t>
              </a:r>
              <a:r>
                <a:rPr lang="it-IT" sz="1500" kern="1200" dirty="0" err="1">
                  <a:solidFill>
                    <a:schemeClr val="bg1"/>
                  </a:solidFill>
                  <a:latin typeface="+mj-lt"/>
                </a:rPr>
                <a:t>sunrise</a:t>
              </a:r>
              <a:r>
                <a:rPr lang="it-IT" sz="1500" kern="1200" dirty="0">
                  <a:solidFill>
                    <a:schemeClr val="bg1"/>
                  </a:solidFill>
                  <a:latin typeface="+mj-lt"/>
                </a:rPr>
                <a:t>/</a:t>
              </a:r>
              <a:r>
                <a:rPr lang="it-IT" sz="1500" kern="1200" dirty="0" err="1">
                  <a:solidFill>
                    <a:schemeClr val="bg1"/>
                  </a:solidFill>
                  <a:latin typeface="+mj-lt"/>
                </a:rPr>
                <a:t>sunset</a:t>
              </a:r>
              <a:r>
                <a:rPr lang="it-IT" sz="1500" kern="1200" dirty="0">
                  <a:solidFill>
                    <a:schemeClr val="bg1"/>
                  </a:solidFill>
                  <a:latin typeface="+mj-lt"/>
                </a:rPr>
                <a:t>  </a:t>
              </a:r>
            </a:p>
          </p:txBody>
        </p:sp>
        <p:sp>
          <p:nvSpPr>
            <p:cNvPr id="37" name="Freeform: Shape 36">
              <a:extLst>
                <a:ext uri="{FF2B5EF4-FFF2-40B4-BE49-F238E27FC236}">
                  <a16:creationId xmlns:a16="http://schemas.microsoft.com/office/drawing/2014/main" id="{C120CD3B-3891-47C6-80A0-9F7A0C46B4FF}"/>
                </a:ext>
              </a:extLst>
            </p:cNvPr>
            <p:cNvSpPr/>
            <p:nvPr/>
          </p:nvSpPr>
          <p:spPr>
            <a:xfrm>
              <a:off x="9625797" y="3375293"/>
              <a:ext cx="348808" cy="408040"/>
            </a:xfrm>
            <a:custGeom>
              <a:avLst/>
              <a:gdLst>
                <a:gd name="connsiteX0" fmla="*/ 0 w 348808"/>
                <a:gd name="connsiteY0" fmla="*/ 81608 h 408040"/>
                <a:gd name="connsiteX1" fmla="*/ 174404 w 348808"/>
                <a:gd name="connsiteY1" fmla="*/ 81608 h 408040"/>
                <a:gd name="connsiteX2" fmla="*/ 174404 w 348808"/>
                <a:gd name="connsiteY2" fmla="*/ 0 h 408040"/>
                <a:gd name="connsiteX3" fmla="*/ 348808 w 348808"/>
                <a:gd name="connsiteY3" fmla="*/ 204020 h 408040"/>
                <a:gd name="connsiteX4" fmla="*/ 174404 w 348808"/>
                <a:gd name="connsiteY4" fmla="*/ 408040 h 408040"/>
                <a:gd name="connsiteX5" fmla="*/ 174404 w 348808"/>
                <a:gd name="connsiteY5" fmla="*/ 326432 h 408040"/>
                <a:gd name="connsiteX6" fmla="*/ 0 w 348808"/>
                <a:gd name="connsiteY6" fmla="*/ 326432 h 408040"/>
                <a:gd name="connsiteX7" fmla="*/ 0 w 348808"/>
                <a:gd name="connsiteY7" fmla="*/ 81608 h 40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808" h="408040">
                  <a:moveTo>
                    <a:pt x="0" y="81608"/>
                  </a:moveTo>
                  <a:lnTo>
                    <a:pt x="174404" y="81608"/>
                  </a:lnTo>
                  <a:lnTo>
                    <a:pt x="174404" y="0"/>
                  </a:lnTo>
                  <a:lnTo>
                    <a:pt x="348808" y="204020"/>
                  </a:lnTo>
                  <a:lnTo>
                    <a:pt x="174404" y="408040"/>
                  </a:lnTo>
                  <a:lnTo>
                    <a:pt x="174404" y="326432"/>
                  </a:lnTo>
                  <a:lnTo>
                    <a:pt x="0" y="326432"/>
                  </a:lnTo>
                  <a:lnTo>
                    <a:pt x="0" y="81608"/>
                  </a:lnTo>
                  <a:close/>
                </a:path>
              </a:pathLst>
            </a:custGeom>
            <a:solidFill>
              <a:srgbClr val="009536"/>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spcFirstLastPara="0" vert="horz" wrap="square" lIns="0" tIns="81608" rIns="104642" bIns="81608" numCol="1" spcCol="1270" anchor="ctr" anchorCtr="0">
              <a:noAutofit/>
            </a:bodyPr>
            <a:lstStyle/>
            <a:p>
              <a:pPr marL="0" lvl="0" indent="0" algn="ctr" defTabSz="533400">
                <a:lnSpc>
                  <a:spcPct val="90000"/>
                </a:lnSpc>
                <a:spcBef>
                  <a:spcPct val="0"/>
                </a:spcBef>
                <a:spcAft>
                  <a:spcPct val="35000"/>
                </a:spcAft>
                <a:buNone/>
              </a:pPr>
              <a:endParaRPr lang="it-IT" sz="1200" kern="1200"/>
            </a:p>
          </p:txBody>
        </p:sp>
        <p:sp>
          <p:nvSpPr>
            <p:cNvPr id="38" name="Freeform: Shape 37">
              <a:extLst>
                <a:ext uri="{FF2B5EF4-FFF2-40B4-BE49-F238E27FC236}">
                  <a16:creationId xmlns:a16="http://schemas.microsoft.com/office/drawing/2014/main" id="{CB1E7B98-9C25-4222-BDC6-B0A30AC8E642}"/>
                </a:ext>
              </a:extLst>
            </p:cNvPr>
            <p:cNvSpPr/>
            <p:nvPr/>
          </p:nvSpPr>
          <p:spPr>
            <a:xfrm>
              <a:off x="10119394" y="2837034"/>
              <a:ext cx="1645324" cy="1484557"/>
            </a:xfrm>
            <a:custGeom>
              <a:avLst/>
              <a:gdLst>
                <a:gd name="connsiteX0" fmla="*/ 0 w 1645324"/>
                <a:gd name="connsiteY0" fmla="*/ 148456 h 1484557"/>
                <a:gd name="connsiteX1" fmla="*/ 148456 w 1645324"/>
                <a:gd name="connsiteY1" fmla="*/ 0 h 1484557"/>
                <a:gd name="connsiteX2" fmla="*/ 1496868 w 1645324"/>
                <a:gd name="connsiteY2" fmla="*/ 0 h 1484557"/>
                <a:gd name="connsiteX3" fmla="*/ 1645324 w 1645324"/>
                <a:gd name="connsiteY3" fmla="*/ 148456 h 1484557"/>
                <a:gd name="connsiteX4" fmla="*/ 1645324 w 1645324"/>
                <a:gd name="connsiteY4" fmla="*/ 1336101 h 1484557"/>
                <a:gd name="connsiteX5" fmla="*/ 1496868 w 1645324"/>
                <a:gd name="connsiteY5" fmla="*/ 1484557 h 1484557"/>
                <a:gd name="connsiteX6" fmla="*/ 148456 w 1645324"/>
                <a:gd name="connsiteY6" fmla="*/ 1484557 h 1484557"/>
                <a:gd name="connsiteX7" fmla="*/ 0 w 1645324"/>
                <a:gd name="connsiteY7" fmla="*/ 1336101 h 1484557"/>
                <a:gd name="connsiteX8" fmla="*/ 0 w 1645324"/>
                <a:gd name="connsiteY8" fmla="*/ 148456 h 148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5324" h="1484557">
                  <a:moveTo>
                    <a:pt x="0" y="148456"/>
                  </a:moveTo>
                  <a:cubicBezTo>
                    <a:pt x="0" y="66466"/>
                    <a:pt x="66466" y="0"/>
                    <a:pt x="148456" y="0"/>
                  </a:cubicBezTo>
                  <a:lnTo>
                    <a:pt x="1496868" y="0"/>
                  </a:lnTo>
                  <a:cubicBezTo>
                    <a:pt x="1578858" y="0"/>
                    <a:pt x="1645324" y="66466"/>
                    <a:pt x="1645324" y="148456"/>
                  </a:cubicBezTo>
                  <a:lnTo>
                    <a:pt x="1645324" y="1336101"/>
                  </a:lnTo>
                  <a:cubicBezTo>
                    <a:pt x="1645324" y="1418091"/>
                    <a:pt x="1578858" y="1484557"/>
                    <a:pt x="1496868" y="1484557"/>
                  </a:cubicBezTo>
                  <a:lnTo>
                    <a:pt x="148456" y="1484557"/>
                  </a:lnTo>
                  <a:cubicBezTo>
                    <a:pt x="66466" y="1484557"/>
                    <a:pt x="0" y="1418091"/>
                    <a:pt x="0" y="1336101"/>
                  </a:cubicBezTo>
                  <a:lnTo>
                    <a:pt x="0" y="148456"/>
                  </a:lnTo>
                  <a:close/>
                </a:path>
              </a:pathLst>
            </a:custGeom>
            <a:solidFill>
              <a:srgbClr val="94B4BE"/>
            </a:solidFill>
            <a:ln>
              <a:noFill/>
            </a:ln>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spcFirstLastPara="0" vert="horz" wrap="square" lIns="100631" tIns="100631" rIns="100631" bIns="100631" numCol="1" spcCol="1270" anchor="ctr" anchorCtr="0">
              <a:noAutofit/>
            </a:bodyPr>
            <a:lstStyle/>
            <a:p>
              <a:pPr marL="0" lvl="0" indent="0" algn="ctr" defTabSz="666750">
                <a:lnSpc>
                  <a:spcPct val="90000"/>
                </a:lnSpc>
                <a:spcBef>
                  <a:spcPct val="0"/>
                </a:spcBef>
                <a:spcAft>
                  <a:spcPct val="35000"/>
                </a:spcAft>
                <a:buNone/>
              </a:pPr>
              <a:r>
                <a:rPr lang="it-IT" sz="1500" kern="1200" dirty="0" err="1">
                  <a:solidFill>
                    <a:schemeClr val="bg1"/>
                  </a:solidFill>
                  <a:latin typeface="+mj-lt"/>
                </a:rPr>
                <a:t>Obtaining</a:t>
              </a:r>
              <a:r>
                <a:rPr lang="it-IT" sz="1500" kern="1200" dirty="0">
                  <a:solidFill>
                    <a:schemeClr val="bg1"/>
                  </a:solidFill>
                  <a:latin typeface="+mj-lt"/>
                </a:rPr>
                <a:t> the </a:t>
              </a:r>
              <a:r>
                <a:rPr lang="it-IT" sz="1500" kern="1200" dirty="0" err="1">
                  <a:solidFill>
                    <a:schemeClr val="bg1"/>
                  </a:solidFill>
                  <a:latin typeface="+mj-lt"/>
                </a:rPr>
                <a:t>value</a:t>
              </a:r>
              <a:r>
                <a:rPr lang="it-IT" sz="1500" kern="1200" dirty="0">
                  <a:solidFill>
                    <a:schemeClr val="bg1"/>
                  </a:solidFill>
                  <a:latin typeface="+mj-lt"/>
                </a:rPr>
                <a:t> "Day" or "Night" for the crash</a:t>
              </a:r>
            </a:p>
          </p:txBody>
        </p:sp>
      </p:grpSp>
      <p:sp>
        <p:nvSpPr>
          <p:cNvPr id="40" name="Rectangle 39">
            <a:extLst>
              <a:ext uri="{FF2B5EF4-FFF2-40B4-BE49-F238E27FC236}">
                <a16:creationId xmlns:a16="http://schemas.microsoft.com/office/drawing/2014/main" id="{570EAC29-D0F7-4D06-ADC1-F2ECE7A68865}"/>
              </a:ext>
            </a:extLst>
          </p:cNvPr>
          <p:cNvSpPr/>
          <p:nvPr/>
        </p:nvSpPr>
        <p:spPr>
          <a:xfrm>
            <a:off x="882738" y="4572000"/>
            <a:ext cx="10859141" cy="17898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grpSp>
        <p:nvGrpSpPr>
          <p:cNvPr id="44" name="Group 43">
            <a:extLst>
              <a:ext uri="{FF2B5EF4-FFF2-40B4-BE49-F238E27FC236}">
                <a16:creationId xmlns:a16="http://schemas.microsoft.com/office/drawing/2014/main" id="{519476D7-E1B0-4C9E-9429-0781A5598ED6}"/>
              </a:ext>
            </a:extLst>
          </p:cNvPr>
          <p:cNvGrpSpPr/>
          <p:nvPr/>
        </p:nvGrpSpPr>
        <p:grpSpPr>
          <a:xfrm>
            <a:off x="1387748" y="4163438"/>
            <a:ext cx="644400" cy="493601"/>
            <a:chOff x="1387748" y="4163438"/>
            <a:chExt cx="644400" cy="493601"/>
          </a:xfrm>
        </p:grpSpPr>
        <p:sp>
          <p:nvSpPr>
            <p:cNvPr id="42" name="Arrow: Up 41">
              <a:extLst>
                <a:ext uri="{FF2B5EF4-FFF2-40B4-BE49-F238E27FC236}">
                  <a16:creationId xmlns:a16="http://schemas.microsoft.com/office/drawing/2014/main" id="{AEE2C80C-0A29-46AD-A427-B1724B7A2866}"/>
                </a:ext>
              </a:extLst>
            </p:cNvPr>
            <p:cNvSpPr/>
            <p:nvPr/>
          </p:nvSpPr>
          <p:spPr>
            <a:xfrm>
              <a:off x="1387748" y="4163438"/>
              <a:ext cx="644400" cy="408562"/>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3" name="Rectangle 42">
              <a:extLst>
                <a:ext uri="{FF2B5EF4-FFF2-40B4-BE49-F238E27FC236}">
                  <a16:creationId xmlns:a16="http://schemas.microsoft.com/office/drawing/2014/main" id="{D7AE72AA-7BC6-44E0-BFD1-9B35DB648D79}"/>
                </a:ext>
              </a:extLst>
            </p:cNvPr>
            <p:cNvSpPr/>
            <p:nvPr/>
          </p:nvSpPr>
          <p:spPr>
            <a:xfrm>
              <a:off x="1559719" y="4542931"/>
              <a:ext cx="295200" cy="11410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sp>
        <p:nvSpPr>
          <p:cNvPr id="45" name="Rectangle 44">
            <a:extLst>
              <a:ext uri="{FF2B5EF4-FFF2-40B4-BE49-F238E27FC236}">
                <a16:creationId xmlns:a16="http://schemas.microsoft.com/office/drawing/2014/main" id="{282CED12-6F49-430F-8FF5-38666D53C0D8}"/>
              </a:ext>
            </a:extLst>
          </p:cNvPr>
          <p:cNvSpPr/>
          <p:nvPr/>
        </p:nvSpPr>
        <p:spPr>
          <a:xfrm>
            <a:off x="1812308" y="4746944"/>
            <a:ext cx="9000000" cy="144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Use of “</a:t>
            </a:r>
            <a:r>
              <a:rPr lang="it-IT" dirty="0" err="1"/>
              <a:t>TimezoneFinder</a:t>
            </a:r>
            <a:r>
              <a:rPr lang="en-US" dirty="0"/>
              <a:t>“</a:t>
            </a:r>
            <a:r>
              <a:rPr lang="en-US" i="1" dirty="0"/>
              <a:t> </a:t>
            </a:r>
            <a:r>
              <a:rPr lang="en-US" dirty="0"/>
              <a:t>which</a:t>
            </a:r>
            <a:r>
              <a:rPr lang="en-US" i="1" dirty="0"/>
              <a:t> </a:t>
            </a:r>
            <a:r>
              <a:rPr lang="it-IT" dirty="0" err="1"/>
              <a:t>is</a:t>
            </a:r>
            <a:r>
              <a:rPr lang="it-IT" dirty="0"/>
              <a:t> a library that given the </a:t>
            </a:r>
            <a:r>
              <a:rPr lang="it-IT" dirty="0" err="1"/>
              <a:t>coordinates</a:t>
            </a:r>
            <a:r>
              <a:rPr lang="it-IT" dirty="0"/>
              <a:t>, </a:t>
            </a:r>
            <a:r>
              <a:rPr lang="it-IT" dirty="0" err="1"/>
              <a:t>gives</a:t>
            </a:r>
            <a:r>
              <a:rPr lang="it-IT" dirty="0"/>
              <a:t> back the </a:t>
            </a:r>
            <a:r>
              <a:rPr lang="it-IT" dirty="0" err="1"/>
              <a:t>timezone</a:t>
            </a:r>
            <a:r>
              <a:rPr lang="it-IT" dirty="0"/>
              <a:t> in terms of </a:t>
            </a:r>
            <a:r>
              <a:rPr lang="it-IT" dirty="0" err="1"/>
              <a:t>geographical</a:t>
            </a:r>
            <a:r>
              <a:rPr lang="it-IT" dirty="0"/>
              <a:t> location, such as </a:t>
            </a:r>
            <a:r>
              <a:rPr lang="it-IT" i="1" dirty="0"/>
              <a:t>America/Detroit</a:t>
            </a:r>
            <a:r>
              <a:rPr lang="it-IT" dirty="0"/>
              <a:t> or </a:t>
            </a:r>
            <a:r>
              <a:rPr lang="it-IT" i="1" dirty="0"/>
              <a:t>Europe/Istanbul</a:t>
            </a:r>
          </a:p>
        </p:txBody>
      </p:sp>
      <p:sp>
        <p:nvSpPr>
          <p:cNvPr id="46" name="Rectangle 45">
            <a:extLst>
              <a:ext uri="{FF2B5EF4-FFF2-40B4-BE49-F238E27FC236}">
                <a16:creationId xmlns:a16="http://schemas.microsoft.com/office/drawing/2014/main" id="{E68DE771-8A32-4F4A-ADC4-D7D50017729E}"/>
              </a:ext>
            </a:extLst>
          </p:cNvPr>
          <p:cNvSpPr/>
          <p:nvPr/>
        </p:nvSpPr>
        <p:spPr>
          <a:xfrm>
            <a:off x="1812308" y="4746944"/>
            <a:ext cx="9000000" cy="144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it-IT" dirty="0"/>
              <a:t>Use of </a:t>
            </a:r>
            <a:r>
              <a:rPr lang="en-US" dirty="0"/>
              <a:t>“</a:t>
            </a:r>
            <a:r>
              <a:rPr lang="en-US" dirty="0" err="1"/>
              <a:t>BeautifulSoap</a:t>
            </a:r>
            <a:r>
              <a:rPr lang="en-US" dirty="0"/>
              <a:t>” library</a:t>
            </a:r>
            <a:r>
              <a:rPr lang="it-IT" dirty="0"/>
              <a:t> to get from Wikipedia by </a:t>
            </a:r>
            <a:r>
              <a:rPr lang="it-IT" dirty="0" err="1"/>
              <a:t>webscrapping</a:t>
            </a:r>
            <a:r>
              <a:rPr lang="it-IT" dirty="0"/>
              <a:t> the </a:t>
            </a:r>
            <a:r>
              <a:rPr lang="it-IT" dirty="0" err="1"/>
              <a:t>corresponding</a:t>
            </a:r>
            <a:r>
              <a:rPr lang="it-IT" dirty="0"/>
              <a:t> offset of the </a:t>
            </a:r>
            <a:r>
              <a:rPr lang="it-IT" dirty="0" err="1"/>
              <a:t>timezones</a:t>
            </a:r>
            <a:r>
              <a:rPr lang="it-IT" dirty="0"/>
              <a:t> found, such as </a:t>
            </a:r>
            <a:r>
              <a:rPr lang="it-IT" i="1" dirty="0"/>
              <a:t>−05:00</a:t>
            </a:r>
            <a:r>
              <a:rPr lang="it-IT" dirty="0"/>
              <a:t> or </a:t>
            </a:r>
            <a:r>
              <a:rPr lang="it-IT" i="1" dirty="0"/>
              <a:t>+03:00</a:t>
            </a:r>
          </a:p>
        </p:txBody>
      </p:sp>
      <p:sp>
        <p:nvSpPr>
          <p:cNvPr id="47" name="Rectangle 46">
            <a:extLst>
              <a:ext uri="{FF2B5EF4-FFF2-40B4-BE49-F238E27FC236}">
                <a16:creationId xmlns:a16="http://schemas.microsoft.com/office/drawing/2014/main" id="{C53553E8-DD52-441C-A023-39271B05337A}"/>
              </a:ext>
            </a:extLst>
          </p:cNvPr>
          <p:cNvSpPr/>
          <p:nvPr/>
        </p:nvSpPr>
        <p:spPr>
          <a:xfrm>
            <a:off x="1812308" y="4746944"/>
            <a:ext cx="9000000" cy="144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it-IT" dirty="0"/>
              <a:t> Getting the </a:t>
            </a:r>
            <a:r>
              <a:rPr lang="it-IT" dirty="0" err="1"/>
              <a:t>nautical</a:t>
            </a:r>
            <a:r>
              <a:rPr lang="it-IT" dirty="0"/>
              <a:t> </a:t>
            </a:r>
            <a:r>
              <a:rPr lang="it-IT" dirty="0" err="1"/>
              <a:t>sunrise</a:t>
            </a:r>
            <a:r>
              <a:rPr lang="it-IT" dirty="0"/>
              <a:t> and </a:t>
            </a:r>
            <a:r>
              <a:rPr lang="it-IT" dirty="0" err="1"/>
              <a:t>sunset</a:t>
            </a:r>
            <a:r>
              <a:rPr lang="it-IT" dirty="0"/>
              <a:t> time of the day in which the crash happened </a:t>
            </a:r>
            <a:r>
              <a:rPr lang="it-IT" dirty="0" err="1"/>
              <a:t>using</a:t>
            </a:r>
            <a:r>
              <a:rPr lang="it-IT" dirty="0"/>
              <a:t> the </a:t>
            </a:r>
            <a:r>
              <a:rPr lang="it-IT" dirty="0" err="1"/>
              <a:t>Astropy</a:t>
            </a:r>
            <a:r>
              <a:rPr lang="it-IT" dirty="0"/>
              <a:t> library </a:t>
            </a:r>
          </a:p>
        </p:txBody>
      </p:sp>
      <p:sp>
        <p:nvSpPr>
          <p:cNvPr id="48" name="Rectangle 47">
            <a:extLst>
              <a:ext uri="{FF2B5EF4-FFF2-40B4-BE49-F238E27FC236}">
                <a16:creationId xmlns:a16="http://schemas.microsoft.com/office/drawing/2014/main" id="{C3090BB6-3DDD-4289-8EDA-D577DBCA87A4}"/>
              </a:ext>
            </a:extLst>
          </p:cNvPr>
          <p:cNvSpPr/>
          <p:nvPr/>
        </p:nvSpPr>
        <p:spPr>
          <a:xfrm>
            <a:off x="1854919" y="4746944"/>
            <a:ext cx="9000000" cy="144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Comparing the time of crash (adjusted with time offset) to the nautical sunrise/sunset </a:t>
            </a:r>
            <a:endParaRPr lang="it-IT" i="1" dirty="0"/>
          </a:p>
        </p:txBody>
      </p:sp>
      <p:sp>
        <p:nvSpPr>
          <p:cNvPr id="49" name="Rectangle 48">
            <a:extLst>
              <a:ext uri="{FF2B5EF4-FFF2-40B4-BE49-F238E27FC236}">
                <a16:creationId xmlns:a16="http://schemas.microsoft.com/office/drawing/2014/main" id="{52EE0D1B-B65A-4EA7-862B-F561BB395D93}"/>
              </a:ext>
            </a:extLst>
          </p:cNvPr>
          <p:cNvSpPr/>
          <p:nvPr/>
        </p:nvSpPr>
        <p:spPr>
          <a:xfrm>
            <a:off x="1769697" y="4746944"/>
            <a:ext cx="9000000" cy="144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Obtaining the value "Day" or "Night" for the crash and storing it back to the </a:t>
            </a:r>
            <a:r>
              <a:rPr lang="en-US" dirty="0" err="1"/>
              <a:t>dataframe</a:t>
            </a:r>
            <a:endParaRPr lang="en-US" dirty="0"/>
          </a:p>
        </p:txBody>
      </p:sp>
    </p:spTree>
    <p:extLst>
      <p:ext uri="{BB962C8B-B14F-4D97-AF65-F5344CB8AC3E}">
        <p14:creationId xmlns:p14="http://schemas.microsoft.com/office/powerpoint/2010/main" val="8552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375E-6 4.44444E-6 L 0.18985 4.44444E-6 " pathEditMode="relative" rAng="0" ptsTypes="AA">
                                      <p:cBhvr>
                                        <p:cTn id="6" dur="2000" fill="hold"/>
                                        <p:tgtEl>
                                          <p:spTgt spid="44"/>
                                        </p:tgtEl>
                                        <p:attrNameLst>
                                          <p:attrName>ppt_x</p:attrName>
                                          <p:attrName>ppt_y</p:attrName>
                                        </p:attrNameLst>
                                      </p:cBhvr>
                                      <p:rCtr x="9492" y="0"/>
                                    </p:animMotion>
                                  </p:childTnLst>
                                </p:cTn>
                              </p:par>
                              <p:par>
                                <p:cTn id="7" presetID="16" presetClass="entr" presetSubtype="21" fill="hold" grpId="0" nodeType="withEffect">
                                  <p:stCondLst>
                                    <p:cond delay="400"/>
                                  </p:stCondLst>
                                  <p:childTnLst>
                                    <p:set>
                                      <p:cBhvr>
                                        <p:cTn id="8" dur="1" fill="hold">
                                          <p:stCondLst>
                                            <p:cond delay="0"/>
                                          </p:stCondLst>
                                        </p:cTn>
                                        <p:tgtEl>
                                          <p:spTgt spid="46"/>
                                        </p:tgtEl>
                                        <p:attrNameLst>
                                          <p:attrName>style.visibility</p:attrName>
                                        </p:attrNameLst>
                                      </p:cBhvr>
                                      <p:to>
                                        <p:strVal val="visible"/>
                                      </p:to>
                                    </p:set>
                                    <p:animEffect transition="in" filter="barn(inVertical)">
                                      <p:cBhvr>
                                        <p:cTn id="9" dur="1400"/>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0.18984 4.44444E-6 L 0.3806 4.44444E-6 " pathEditMode="relative" rAng="0" ptsTypes="AA">
                                      <p:cBhvr>
                                        <p:cTn id="13" dur="2000" fill="hold"/>
                                        <p:tgtEl>
                                          <p:spTgt spid="44"/>
                                        </p:tgtEl>
                                        <p:attrNameLst>
                                          <p:attrName>ppt_x</p:attrName>
                                          <p:attrName>ppt_y</p:attrName>
                                        </p:attrNameLst>
                                      </p:cBhvr>
                                      <p:rCtr x="9701" y="0"/>
                                    </p:animMotion>
                                  </p:childTnLst>
                                </p:cTn>
                              </p:par>
                              <p:par>
                                <p:cTn id="14" presetID="16" presetClass="entr" presetSubtype="21" fill="hold" grpId="0" nodeType="withEffect">
                                  <p:stCondLst>
                                    <p:cond delay="40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14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0.3806 4.44444E-6 L 0.56836 4.44444E-6 " pathEditMode="relative" rAng="0" ptsTypes="AA">
                                      <p:cBhvr>
                                        <p:cTn id="20" dur="2000" fill="hold"/>
                                        <p:tgtEl>
                                          <p:spTgt spid="44"/>
                                        </p:tgtEl>
                                        <p:attrNameLst>
                                          <p:attrName>ppt_x</p:attrName>
                                          <p:attrName>ppt_y</p:attrName>
                                        </p:attrNameLst>
                                      </p:cBhvr>
                                      <p:rCtr x="9466" y="0"/>
                                    </p:animMotion>
                                  </p:childTnLst>
                                </p:cTn>
                              </p:par>
                              <p:par>
                                <p:cTn id="21" presetID="16" presetClass="entr" presetSubtype="21" fill="hold" grpId="0" nodeType="withEffect">
                                  <p:stCondLst>
                                    <p:cond delay="400"/>
                                  </p:stCondLst>
                                  <p:childTnLst>
                                    <p:set>
                                      <p:cBhvr>
                                        <p:cTn id="22" dur="1" fill="hold">
                                          <p:stCondLst>
                                            <p:cond delay="0"/>
                                          </p:stCondLst>
                                        </p:cTn>
                                        <p:tgtEl>
                                          <p:spTgt spid="48"/>
                                        </p:tgtEl>
                                        <p:attrNameLst>
                                          <p:attrName>style.visibility</p:attrName>
                                        </p:attrNameLst>
                                      </p:cBhvr>
                                      <p:to>
                                        <p:strVal val="visible"/>
                                      </p:to>
                                    </p:set>
                                    <p:animEffect transition="in" filter="barn(inVertical)">
                                      <p:cBhvr>
                                        <p:cTn id="23" dur="14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nodeType="clickEffect">
                                  <p:stCondLst>
                                    <p:cond delay="0"/>
                                  </p:stCondLst>
                                  <p:childTnLst>
                                    <p:animMotion origin="layout" path="M 0.56836 4.44444E-6 L 0.75586 4.44444E-6 " pathEditMode="relative" rAng="0" ptsTypes="AA">
                                      <p:cBhvr>
                                        <p:cTn id="27" dur="2000" fill="hold"/>
                                        <p:tgtEl>
                                          <p:spTgt spid="44"/>
                                        </p:tgtEl>
                                        <p:attrNameLst>
                                          <p:attrName>ppt_x</p:attrName>
                                          <p:attrName>ppt_y</p:attrName>
                                        </p:attrNameLst>
                                      </p:cBhvr>
                                      <p:rCtr x="9466" y="0"/>
                                    </p:animMotion>
                                  </p:childTnLst>
                                </p:cTn>
                              </p:par>
                              <p:par>
                                <p:cTn id="28" presetID="16" presetClass="entr" presetSubtype="21" fill="hold" grpId="0" nodeType="withEffect">
                                  <p:stCondLst>
                                    <p:cond delay="400"/>
                                  </p:stCondLst>
                                  <p:childTnLst>
                                    <p:set>
                                      <p:cBhvr>
                                        <p:cTn id="29" dur="1" fill="hold">
                                          <p:stCondLst>
                                            <p:cond delay="0"/>
                                          </p:stCondLst>
                                        </p:cTn>
                                        <p:tgtEl>
                                          <p:spTgt spid="49"/>
                                        </p:tgtEl>
                                        <p:attrNameLst>
                                          <p:attrName>style.visibility</p:attrName>
                                        </p:attrNameLst>
                                      </p:cBhvr>
                                      <p:to>
                                        <p:strVal val="visible"/>
                                      </p:to>
                                    </p:set>
                                    <p:animEffect transition="in" filter="barn(inVertical)">
                                      <p:cBhvr>
                                        <p:cTn id="30" dur="14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45A4358-92A1-4BD8-A846-6E7ABFF536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5549" y="2036619"/>
            <a:ext cx="4912507" cy="3501736"/>
          </a:xfrm>
          <a:prstGeom prst="rect">
            <a:avLst/>
          </a:prstGeom>
        </p:spPr>
      </p:pic>
      <p:sp>
        <p:nvSpPr>
          <p:cNvPr id="8" name="TextBox 7">
            <a:extLst>
              <a:ext uri="{FF2B5EF4-FFF2-40B4-BE49-F238E27FC236}">
                <a16:creationId xmlns:a16="http://schemas.microsoft.com/office/drawing/2014/main" id="{14C0EE98-37D4-4F48-A8FD-E95115E35FB0}"/>
              </a:ext>
            </a:extLst>
          </p:cNvPr>
          <p:cNvSpPr txBox="1"/>
          <p:nvPr/>
        </p:nvSpPr>
        <p:spPr>
          <a:xfrm>
            <a:off x="568669" y="7532872"/>
            <a:ext cx="3020250" cy="369332"/>
          </a:xfrm>
          <a:prstGeom prst="rect">
            <a:avLst/>
          </a:prstGeom>
          <a:noFill/>
        </p:spPr>
        <p:txBody>
          <a:bodyPr wrap="none" rtlCol="0">
            <a:spAutoFit/>
          </a:bodyPr>
          <a:lstStyle/>
          <a:p>
            <a:r>
              <a:rPr lang="it-IT" dirty="0">
                <a:solidFill>
                  <a:schemeClr val="bg2">
                    <a:lumMod val="50000"/>
                  </a:schemeClr>
                </a:solidFill>
              </a:rPr>
              <a:t>Gabriele Favia – </a:t>
            </a:r>
            <a:r>
              <a:rPr lang="it-IT" dirty="0" err="1">
                <a:solidFill>
                  <a:schemeClr val="bg2">
                    <a:lumMod val="50000"/>
                  </a:schemeClr>
                </a:solidFill>
              </a:rPr>
              <a:t>matr</a:t>
            </a:r>
            <a:r>
              <a:rPr lang="it-IT" dirty="0">
                <a:solidFill>
                  <a:schemeClr val="bg2">
                    <a:lumMod val="50000"/>
                  </a:schemeClr>
                </a:solidFill>
              </a:rPr>
              <a:t>. 579166 </a:t>
            </a:r>
          </a:p>
        </p:txBody>
      </p:sp>
      <p:sp>
        <p:nvSpPr>
          <p:cNvPr id="9" name="Rectangle 8">
            <a:extLst>
              <a:ext uri="{FF2B5EF4-FFF2-40B4-BE49-F238E27FC236}">
                <a16:creationId xmlns:a16="http://schemas.microsoft.com/office/drawing/2014/main" id="{C3940E11-067F-4152-9C72-BF878041AB2A}"/>
              </a:ext>
            </a:extLst>
          </p:cNvPr>
          <p:cNvSpPr/>
          <p:nvPr/>
        </p:nvSpPr>
        <p:spPr>
          <a:xfrm>
            <a:off x="8160074" y="7532872"/>
            <a:ext cx="3463257" cy="369332"/>
          </a:xfrm>
          <a:prstGeom prst="rect">
            <a:avLst/>
          </a:prstGeom>
        </p:spPr>
        <p:txBody>
          <a:bodyPr wrap="none">
            <a:spAutoFit/>
          </a:bodyPr>
          <a:lstStyle/>
          <a:p>
            <a:pPr algn="r"/>
            <a:r>
              <a:rPr lang="it-IT" dirty="0">
                <a:solidFill>
                  <a:schemeClr val="bg2">
                    <a:lumMod val="50000"/>
                  </a:schemeClr>
                </a:solidFill>
              </a:rPr>
              <a:t>Big Data – Politecnico di Bari 19/20</a:t>
            </a:r>
          </a:p>
        </p:txBody>
      </p:sp>
      <p:sp>
        <p:nvSpPr>
          <p:cNvPr id="14" name="TextBox 13">
            <a:extLst>
              <a:ext uri="{FF2B5EF4-FFF2-40B4-BE49-F238E27FC236}">
                <a16:creationId xmlns:a16="http://schemas.microsoft.com/office/drawing/2014/main" id="{AEC98B3B-08DF-42C2-88BC-31EF2BC62D00}"/>
              </a:ext>
            </a:extLst>
          </p:cNvPr>
          <p:cNvSpPr txBox="1"/>
          <p:nvPr/>
        </p:nvSpPr>
        <p:spPr>
          <a:xfrm>
            <a:off x="432619" y="829074"/>
            <a:ext cx="11759381" cy="523220"/>
          </a:xfrm>
          <a:prstGeom prst="rect">
            <a:avLst/>
          </a:prstGeom>
          <a:noFill/>
        </p:spPr>
        <p:txBody>
          <a:bodyPr wrap="square" rtlCol="0">
            <a:spAutoFit/>
          </a:bodyPr>
          <a:lstStyle/>
          <a:p>
            <a:pPr algn="ctr"/>
            <a:r>
              <a:rPr lang="it-IT" sz="2800" dirty="0"/>
              <a:t>The </a:t>
            </a:r>
            <a:r>
              <a:rPr lang="it-IT" sz="2800" dirty="0" err="1"/>
              <a:t>importance</a:t>
            </a:r>
            <a:r>
              <a:rPr lang="it-IT" sz="2800" dirty="0"/>
              <a:t> of </a:t>
            </a:r>
            <a:r>
              <a:rPr lang="it-IT" sz="2800" dirty="0" err="1"/>
              <a:t>driving</a:t>
            </a:r>
            <a:r>
              <a:rPr lang="it-IT" sz="2800" dirty="0"/>
              <a:t> </a:t>
            </a:r>
            <a:r>
              <a:rPr lang="it-IT" sz="2800" dirty="0" err="1"/>
              <a:t>safe</a:t>
            </a:r>
            <a:endParaRPr lang="it-IT" sz="2800" dirty="0"/>
          </a:p>
        </p:txBody>
      </p:sp>
      <p:sp>
        <p:nvSpPr>
          <p:cNvPr id="15" name="Rectangle 14">
            <a:extLst>
              <a:ext uri="{FF2B5EF4-FFF2-40B4-BE49-F238E27FC236}">
                <a16:creationId xmlns:a16="http://schemas.microsoft.com/office/drawing/2014/main" id="{0EA2014F-3118-4B95-9D6A-CDEA261E5D8E}"/>
              </a:ext>
            </a:extLst>
          </p:cNvPr>
          <p:cNvSpPr/>
          <p:nvPr/>
        </p:nvSpPr>
        <p:spPr>
          <a:xfrm>
            <a:off x="6951606" y="1865622"/>
            <a:ext cx="4855958" cy="1264642"/>
          </a:xfrm>
          <a:prstGeom prst="rect">
            <a:avLst/>
          </a:prstGeom>
        </p:spPr>
        <p:txBody>
          <a:bodyPr wrap="square">
            <a:spAutoFit/>
          </a:bodyPr>
          <a:lstStyle/>
          <a:p>
            <a:pPr algn="just">
              <a:lnSpc>
                <a:spcPct val="107000"/>
              </a:lnSpc>
              <a:spcAft>
                <a:spcPts val="800"/>
              </a:spcAft>
            </a:pPr>
            <a:r>
              <a:rPr lang="en-GB" dirty="0">
                <a:latin typeface="Calibri" panose="020F0502020204030204" pitchFamily="34" charset="0"/>
                <a:ea typeface="Calibri" panose="020F0502020204030204" pitchFamily="34" charset="0"/>
                <a:cs typeface="Arial" panose="020B0604020202020204" pitchFamily="34" charset="0"/>
              </a:rPr>
              <a:t>Car accidents are reportedly indicated by the statistics as one of the primary causes of death in the world </a:t>
            </a:r>
            <a:r>
              <a:rPr lang="en-GB" dirty="0">
                <a:latin typeface="Cambria Math" panose="02040503050406030204" pitchFamily="18" charset="0"/>
                <a:ea typeface="Cambria Math" panose="02040503050406030204" pitchFamily="18" charset="0"/>
                <a:cs typeface="Arial" panose="020B0604020202020204" pitchFamily="34" charset="0"/>
              </a:rPr>
              <a:t>¹ </a:t>
            </a:r>
            <a:r>
              <a:rPr lang="en-GB" dirty="0">
                <a:latin typeface="Calibri" panose="020F0502020204030204" pitchFamily="34" charset="0"/>
                <a:cs typeface="Arial" panose="020B0604020202020204" pitchFamily="34" charset="0"/>
              </a:rPr>
              <a:t>with over 3 700 victims counted every day.</a:t>
            </a:r>
            <a:endParaRPr lang="it-IT" dirty="0">
              <a:latin typeface="Calibri" panose="020F0502020204030204" pitchFamily="34" charset="0"/>
              <a:cs typeface="Arial" panose="020B0604020202020204" pitchFamily="34" charset="0"/>
            </a:endParaRPr>
          </a:p>
        </p:txBody>
      </p:sp>
      <p:cxnSp>
        <p:nvCxnSpPr>
          <p:cNvPr id="19" name="Connector: Elbow 18">
            <a:extLst>
              <a:ext uri="{FF2B5EF4-FFF2-40B4-BE49-F238E27FC236}">
                <a16:creationId xmlns:a16="http://schemas.microsoft.com/office/drawing/2014/main" id="{903CD4A1-3ED1-4A73-842D-1DE2B25D9757}"/>
              </a:ext>
            </a:extLst>
          </p:cNvPr>
          <p:cNvCxnSpPr>
            <a:cxnSpLocks/>
            <a:endCxn id="15" idx="1"/>
          </p:cNvCxnSpPr>
          <p:nvPr/>
        </p:nvCxnSpPr>
        <p:spPr>
          <a:xfrm flipV="1">
            <a:off x="5486400" y="2497943"/>
            <a:ext cx="1465206" cy="3907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6419049-67EE-4D5C-9657-ACCD20AB3D54}"/>
              </a:ext>
            </a:extLst>
          </p:cNvPr>
          <p:cNvSpPr/>
          <p:nvPr/>
        </p:nvSpPr>
        <p:spPr>
          <a:xfrm>
            <a:off x="478711" y="6550223"/>
            <a:ext cx="3436325" cy="307777"/>
          </a:xfrm>
          <a:prstGeom prst="rect">
            <a:avLst/>
          </a:prstGeom>
        </p:spPr>
        <p:txBody>
          <a:bodyPr wrap="none">
            <a:spAutoFit/>
          </a:bodyPr>
          <a:lstStyle/>
          <a:p>
            <a:r>
              <a:rPr lang="en-GB" sz="1400" dirty="0">
                <a:latin typeface="Cambria Math" panose="02040503050406030204" pitchFamily="18" charset="0"/>
                <a:ea typeface="Cambria Math" panose="02040503050406030204" pitchFamily="18" charset="0"/>
                <a:cs typeface="Arial" panose="020B0604020202020204" pitchFamily="34" charset="0"/>
              </a:rPr>
              <a:t>¹ </a:t>
            </a:r>
            <a:r>
              <a:rPr lang="en-GB" sz="1400" dirty="0" err="1">
                <a:latin typeface="Calibri" panose="020F0502020204030204" pitchFamily="34" charset="0"/>
                <a:ea typeface="Calibri" panose="020F0502020204030204" pitchFamily="34" charset="0"/>
                <a:cs typeface="Arial" panose="020B0604020202020204" pitchFamily="34" charset="0"/>
              </a:rPr>
              <a:t>Centers</a:t>
            </a:r>
            <a:r>
              <a:rPr lang="en-GB" sz="1400" dirty="0">
                <a:latin typeface="Calibri" panose="020F0502020204030204" pitchFamily="34" charset="0"/>
                <a:ea typeface="Calibri" panose="020F0502020204030204" pitchFamily="34" charset="0"/>
                <a:cs typeface="Arial" panose="020B0604020202020204" pitchFamily="34" charset="0"/>
              </a:rPr>
              <a:t> for Disease Control and Prevention</a:t>
            </a:r>
            <a:endParaRPr lang="it-IT" sz="1400" dirty="0"/>
          </a:p>
        </p:txBody>
      </p:sp>
      <p:sp>
        <p:nvSpPr>
          <p:cNvPr id="21" name="Rectangle 20">
            <a:extLst>
              <a:ext uri="{FF2B5EF4-FFF2-40B4-BE49-F238E27FC236}">
                <a16:creationId xmlns:a16="http://schemas.microsoft.com/office/drawing/2014/main" id="{D0573BD4-A055-46B2-838A-81B0FBB503AC}"/>
              </a:ext>
            </a:extLst>
          </p:cNvPr>
          <p:cNvSpPr/>
          <p:nvPr/>
        </p:nvSpPr>
        <p:spPr>
          <a:xfrm>
            <a:off x="6612140" y="3787487"/>
            <a:ext cx="4912508" cy="1264642"/>
          </a:xfrm>
          <a:prstGeom prst="rect">
            <a:avLst/>
          </a:prstGeom>
        </p:spPr>
        <p:txBody>
          <a:bodyPr wrap="square">
            <a:spAutoFit/>
          </a:bodyPr>
          <a:lstStyle/>
          <a:p>
            <a:pPr>
              <a:lnSpc>
                <a:spcPct val="107000"/>
              </a:lnSpc>
              <a:spcAft>
                <a:spcPts val="800"/>
              </a:spcAft>
            </a:pPr>
            <a:r>
              <a:rPr lang="en-GB" dirty="0">
                <a:latin typeface="Calibri" panose="020F0502020204030204" pitchFamily="34" charset="0"/>
                <a:ea typeface="Calibri" panose="020F0502020204030204" pitchFamily="34" charset="0"/>
                <a:cs typeface="Arial" panose="020B0604020202020204" pitchFamily="34" charset="0"/>
              </a:rPr>
              <a:t>Looking at the United States, the situation is not very different since over 37 000 people die in road crashes each year and an additional 2.35 million are injured or disabled.</a:t>
            </a:r>
            <a:endParaRPr lang="it-IT" dirty="0">
              <a:latin typeface="Calibri" panose="020F0502020204030204" pitchFamily="34"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8EF917A-6E15-4446-915A-50223ED40146}"/>
              </a:ext>
            </a:extLst>
          </p:cNvPr>
          <p:cNvSpPr/>
          <p:nvPr/>
        </p:nvSpPr>
        <p:spPr>
          <a:xfrm>
            <a:off x="5645283" y="5692968"/>
            <a:ext cx="6096000" cy="671915"/>
          </a:xfrm>
          <a:prstGeom prst="rect">
            <a:avLst/>
          </a:prstGeom>
        </p:spPr>
        <p:txBody>
          <a:bodyPr>
            <a:spAutoFit/>
          </a:bodyPr>
          <a:lstStyle/>
          <a:p>
            <a:pPr algn="just">
              <a:lnSpc>
                <a:spcPct val="107000"/>
              </a:lnSpc>
              <a:spcAft>
                <a:spcPts val="800"/>
              </a:spcAft>
            </a:pPr>
            <a:r>
              <a:rPr lang="en-GB" dirty="0">
                <a:latin typeface="Calibri" panose="020F0502020204030204" pitchFamily="34" charset="0"/>
                <a:ea typeface="Calibri" panose="020F0502020204030204" pitchFamily="34" charset="0"/>
                <a:cs typeface="Arial" panose="020B0604020202020204" pitchFamily="34" charset="0"/>
              </a:rPr>
              <a:t>Plus, regarding the economic side, r</a:t>
            </a:r>
            <a:r>
              <a:rPr lang="en-GB" dirty="0">
                <a:solidFill>
                  <a:srgbClr val="000000"/>
                </a:solidFill>
                <a:latin typeface="Calibri" panose="020F0502020204030204" pitchFamily="34" charset="0"/>
                <a:ea typeface="Calibri" panose="020F0502020204030204" pitchFamily="34" charset="0"/>
                <a:cs typeface="Arial" panose="020B0604020202020204" pitchFamily="34" charset="0"/>
              </a:rPr>
              <a:t>oad crashes cost the U.S.    $ 230.6 billion per </a:t>
            </a:r>
            <a:r>
              <a:rPr lang="en-GB" dirty="0">
                <a:latin typeface="Calibri" panose="020F0502020204030204" pitchFamily="34" charset="0"/>
                <a:ea typeface="Calibri" panose="020F0502020204030204" pitchFamily="34" charset="0"/>
                <a:cs typeface="Arial" panose="020B0604020202020204" pitchFamily="34" charset="0"/>
              </a:rPr>
              <a:t>year</a:t>
            </a:r>
            <a:r>
              <a:rPr lang="en-GB" dirty="0">
                <a:solidFill>
                  <a:srgbClr val="000000"/>
                </a:solidFill>
                <a:latin typeface="Calibri" panose="020F0502020204030204" pitchFamily="34" charset="0"/>
                <a:ea typeface="Calibri" panose="020F0502020204030204" pitchFamily="34" charset="0"/>
                <a:cs typeface="Arial" panose="020B0604020202020204" pitchFamily="34" charset="0"/>
              </a:rPr>
              <a:t> or an average of $ 820 per person.</a:t>
            </a:r>
            <a:endParaRPr lang="it-IT" dirty="0"/>
          </a:p>
        </p:txBody>
      </p:sp>
      <p:cxnSp>
        <p:nvCxnSpPr>
          <p:cNvPr id="25" name="Connector: Elbow 24">
            <a:extLst>
              <a:ext uri="{FF2B5EF4-FFF2-40B4-BE49-F238E27FC236}">
                <a16:creationId xmlns:a16="http://schemas.microsoft.com/office/drawing/2014/main" id="{AE6FEFA0-8186-4A15-B9F3-B7D39F19E46C}"/>
              </a:ext>
            </a:extLst>
          </p:cNvPr>
          <p:cNvCxnSpPr>
            <a:cxnSpLocks/>
            <a:endCxn id="22" idx="1"/>
          </p:cNvCxnSpPr>
          <p:nvPr/>
        </p:nvCxnSpPr>
        <p:spPr>
          <a:xfrm rot="16200000" flipH="1">
            <a:off x="4781305" y="5164947"/>
            <a:ext cx="976795" cy="7511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C5B38C4-F2E3-42E2-8798-829754D463A8}"/>
              </a:ext>
            </a:extLst>
          </p:cNvPr>
          <p:cNvCxnSpPr>
            <a:endCxn id="21" idx="1"/>
          </p:cNvCxnSpPr>
          <p:nvPr/>
        </p:nvCxnSpPr>
        <p:spPr>
          <a:xfrm flipV="1">
            <a:off x="5645283" y="4419808"/>
            <a:ext cx="966857" cy="17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374D435-6CA8-4696-9F38-3771C8CEBBAF}"/>
              </a:ext>
            </a:extLst>
          </p:cNvPr>
          <p:cNvGrpSpPr/>
          <p:nvPr/>
        </p:nvGrpSpPr>
        <p:grpSpPr>
          <a:xfrm>
            <a:off x="12644287" y="1106821"/>
            <a:ext cx="5520249" cy="3636645"/>
            <a:chOff x="6477731" y="1106821"/>
            <a:chExt cx="5520249" cy="3636645"/>
          </a:xfrm>
        </p:grpSpPr>
        <p:pic>
          <p:nvPicPr>
            <p:cNvPr id="18" name="Picture 17" descr="A picture containing man, board, holding, player&#10;&#10;Description automatically generated">
              <a:extLst>
                <a:ext uri="{FF2B5EF4-FFF2-40B4-BE49-F238E27FC236}">
                  <a16:creationId xmlns:a16="http://schemas.microsoft.com/office/drawing/2014/main" id="{10DCE95B-CDEF-45BD-B0FD-6FBB511CC4E2}"/>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118970" y="1106821"/>
              <a:ext cx="2879010" cy="3636645"/>
            </a:xfrm>
            <a:prstGeom prst="rect">
              <a:avLst/>
            </a:prstGeom>
          </p:spPr>
        </p:pic>
        <p:pic>
          <p:nvPicPr>
            <p:cNvPr id="23" name="Picture 22">
              <a:extLst>
                <a:ext uri="{FF2B5EF4-FFF2-40B4-BE49-F238E27FC236}">
                  <a16:creationId xmlns:a16="http://schemas.microsoft.com/office/drawing/2014/main" id="{11A0DE24-C467-453E-93C8-3B5EECFDAA3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731" y="2510171"/>
              <a:ext cx="2604135" cy="1356360"/>
            </a:xfrm>
            <a:prstGeom prst="rect">
              <a:avLst/>
            </a:prstGeom>
            <a:noFill/>
            <a:ln>
              <a:noFill/>
            </a:ln>
          </p:spPr>
        </p:pic>
      </p:grpSp>
      <p:sp>
        <p:nvSpPr>
          <p:cNvPr id="5" name="Rectangle 4">
            <a:extLst>
              <a:ext uri="{FF2B5EF4-FFF2-40B4-BE49-F238E27FC236}">
                <a16:creationId xmlns:a16="http://schemas.microsoft.com/office/drawing/2014/main" id="{02576130-DBEF-4CD8-B773-DF891F6D175F}"/>
              </a:ext>
            </a:extLst>
          </p:cNvPr>
          <p:cNvSpPr/>
          <p:nvPr/>
        </p:nvSpPr>
        <p:spPr>
          <a:xfrm>
            <a:off x="0" y="0"/>
            <a:ext cx="432000" cy="6858000"/>
          </a:xfrm>
          <a:prstGeom prst="rect">
            <a:avLst/>
          </a:prstGeom>
          <a:solidFill>
            <a:srgbClr val="94B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a:extLst>
              <a:ext uri="{FF2B5EF4-FFF2-40B4-BE49-F238E27FC236}">
                <a16:creationId xmlns:a16="http://schemas.microsoft.com/office/drawing/2014/main" id="{7EE52964-3B77-43FC-8174-0FA2065653CB}"/>
              </a:ext>
            </a:extLst>
          </p:cNvPr>
          <p:cNvSpPr/>
          <p:nvPr/>
        </p:nvSpPr>
        <p:spPr>
          <a:xfrm rot="16200000">
            <a:off x="-3222399" y="3259723"/>
            <a:ext cx="6858000" cy="338554"/>
          </a:xfrm>
          <a:prstGeom prst="rect">
            <a:avLst/>
          </a:prstGeom>
        </p:spPr>
        <p:txBody>
          <a:bodyPr wrap="square">
            <a:spAutoFit/>
          </a:bodyPr>
          <a:lstStyle/>
          <a:p>
            <a:pPr algn="ctr">
              <a:spcAft>
                <a:spcPts val="0"/>
              </a:spcAft>
            </a:pPr>
            <a:r>
              <a:rPr lang="en-GB"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t>A data-driven analysis for car accident characteristics in U.S. using Apache Spark </a:t>
            </a:r>
            <a:endParaRPr lang="it-IT"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2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C6BCC0B-E40B-47D9-8FDA-A79023A1A014}"/>
              </a:ext>
            </a:extLst>
          </p:cNvPr>
          <p:cNvSpPr txBox="1"/>
          <p:nvPr/>
        </p:nvSpPr>
        <p:spPr>
          <a:xfrm>
            <a:off x="432619" y="829074"/>
            <a:ext cx="11759381" cy="523220"/>
          </a:xfrm>
          <a:prstGeom prst="rect">
            <a:avLst/>
          </a:prstGeom>
          <a:noFill/>
        </p:spPr>
        <p:txBody>
          <a:bodyPr wrap="square" rtlCol="0">
            <a:spAutoFit/>
          </a:bodyPr>
          <a:lstStyle/>
          <a:p>
            <a:pPr algn="ctr"/>
            <a:r>
              <a:rPr lang="it-IT" sz="2800" dirty="0" err="1"/>
              <a:t>Dealing</a:t>
            </a:r>
            <a:r>
              <a:rPr lang="it-IT" sz="2800" dirty="0"/>
              <a:t> with </a:t>
            </a:r>
            <a:r>
              <a:rPr lang="it-IT" sz="2800" dirty="0" err="1"/>
              <a:t>uncomplete</a:t>
            </a:r>
            <a:r>
              <a:rPr lang="it-IT" sz="2800" dirty="0"/>
              <a:t> data</a:t>
            </a:r>
          </a:p>
        </p:txBody>
      </p:sp>
      <p:sp>
        <p:nvSpPr>
          <p:cNvPr id="29" name="TextBox 28">
            <a:extLst>
              <a:ext uri="{FF2B5EF4-FFF2-40B4-BE49-F238E27FC236}">
                <a16:creationId xmlns:a16="http://schemas.microsoft.com/office/drawing/2014/main" id="{5290E182-6B32-46EF-830A-60C4A4D5798F}"/>
              </a:ext>
            </a:extLst>
          </p:cNvPr>
          <p:cNvSpPr txBox="1"/>
          <p:nvPr/>
        </p:nvSpPr>
        <p:spPr>
          <a:xfrm>
            <a:off x="432619" y="1502693"/>
            <a:ext cx="11759381" cy="369332"/>
          </a:xfrm>
          <a:prstGeom prst="rect">
            <a:avLst/>
          </a:prstGeom>
          <a:noFill/>
        </p:spPr>
        <p:txBody>
          <a:bodyPr wrap="square" rtlCol="0">
            <a:spAutoFit/>
          </a:bodyPr>
          <a:lstStyle/>
          <a:p>
            <a:pPr algn="ctr"/>
            <a:r>
              <a:rPr lang="en-US" i="1" dirty="0"/>
              <a:t>Filling the null values of weather parameters</a:t>
            </a:r>
            <a:endParaRPr lang="it-IT" i="1" dirty="0"/>
          </a:p>
        </p:txBody>
      </p:sp>
      <p:sp>
        <p:nvSpPr>
          <p:cNvPr id="2" name="Rectangle: Rounded Corners 1">
            <a:extLst>
              <a:ext uri="{FF2B5EF4-FFF2-40B4-BE49-F238E27FC236}">
                <a16:creationId xmlns:a16="http://schemas.microsoft.com/office/drawing/2014/main" id="{3A253515-0369-4FCA-916F-C508BD7DEA4C}"/>
              </a:ext>
            </a:extLst>
          </p:cNvPr>
          <p:cNvSpPr/>
          <p:nvPr/>
        </p:nvSpPr>
        <p:spPr>
          <a:xfrm>
            <a:off x="1573914" y="3244725"/>
            <a:ext cx="2645923" cy="1741251"/>
          </a:xfrm>
          <a:prstGeom prst="roundRect">
            <a:avLst/>
          </a:prstGeom>
          <a:solidFill>
            <a:srgbClr val="94B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Naïve </a:t>
            </a:r>
            <a:r>
              <a:rPr lang="it-IT" dirty="0" err="1"/>
              <a:t>solution</a:t>
            </a:r>
            <a:r>
              <a:rPr lang="it-IT" dirty="0"/>
              <a:t>: </a:t>
            </a:r>
            <a:r>
              <a:rPr lang="it-IT" dirty="0" err="1"/>
              <a:t>averaging</a:t>
            </a:r>
            <a:r>
              <a:rPr lang="it-IT" dirty="0"/>
              <a:t> the </a:t>
            </a:r>
            <a:r>
              <a:rPr lang="it-IT" dirty="0" err="1"/>
              <a:t>parameters</a:t>
            </a:r>
            <a:r>
              <a:rPr lang="it-IT" dirty="0"/>
              <a:t> not </a:t>
            </a:r>
            <a:r>
              <a:rPr lang="it-IT" dirty="0" err="1"/>
              <a:t>null</a:t>
            </a:r>
            <a:endParaRPr lang="it-IT" dirty="0"/>
          </a:p>
        </p:txBody>
      </p:sp>
      <p:sp>
        <p:nvSpPr>
          <p:cNvPr id="41" name="Freeform: Shape 40">
            <a:extLst>
              <a:ext uri="{FF2B5EF4-FFF2-40B4-BE49-F238E27FC236}">
                <a16:creationId xmlns:a16="http://schemas.microsoft.com/office/drawing/2014/main" id="{7F3D6401-3C9D-42C6-B11C-BAB671AB08B2}"/>
              </a:ext>
            </a:extLst>
          </p:cNvPr>
          <p:cNvSpPr/>
          <p:nvPr/>
        </p:nvSpPr>
        <p:spPr>
          <a:xfrm>
            <a:off x="4829946" y="3846305"/>
            <a:ext cx="520266" cy="608614"/>
          </a:xfrm>
          <a:custGeom>
            <a:avLst/>
            <a:gdLst>
              <a:gd name="connsiteX0" fmla="*/ 0 w 348808"/>
              <a:gd name="connsiteY0" fmla="*/ 81608 h 408040"/>
              <a:gd name="connsiteX1" fmla="*/ 174404 w 348808"/>
              <a:gd name="connsiteY1" fmla="*/ 81608 h 408040"/>
              <a:gd name="connsiteX2" fmla="*/ 174404 w 348808"/>
              <a:gd name="connsiteY2" fmla="*/ 0 h 408040"/>
              <a:gd name="connsiteX3" fmla="*/ 348808 w 348808"/>
              <a:gd name="connsiteY3" fmla="*/ 204020 h 408040"/>
              <a:gd name="connsiteX4" fmla="*/ 174404 w 348808"/>
              <a:gd name="connsiteY4" fmla="*/ 408040 h 408040"/>
              <a:gd name="connsiteX5" fmla="*/ 174404 w 348808"/>
              <a:gd name="connsiteY5" fmla="*/ 326432 h 408040"/>
              <a:gd name="connsiteX6" fmla="*/ 0 w 348808"/>
              <a:gd name="connsiteY6" fmla="*/ 326432 h 408040"/>
              <a:gd name="connsiteX7" fmla="*/ 0 w 348808"/>
              <a:gd name="connsiteY7" fmla="*/ 81608 h 40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808" h="408040">
                <a:moveTo>
                  <a:pt x="0" y="81608"/>
                </a:moveTo>
                <a:lnTo>
                  <a:pt x="174404" y="81608"/>
                </a:lnTo>
                <a:lnTo>
                  <a:pt x="174404" y="0"/>
                </a:lnTo>
                <a:lnTo>
                  <a:pt x="348808" y="204020"/>
                </a:lnTo>
                <a:lnTo>
                  <a:pt x="174404" y="408040"/>
                </a:lnTo>
                <a:lnTo>
                  <a:pt x="174404" y="326432"/>
                </a:lnTo>
                <a:lnTo>
                  <a:pt x="0" y="326432"/>
                </a:lnTo>
                <a:lnTo>
                  <a:pt x="0" y="81608"/>
                </a:lnTo>
                <a:close/>
              </a:path>
            </a:pathLst>
          </a:custGeom>
          <a:solidFill>
            <a:schemeClr val="accent2"/>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spcFirstLastPara="0" vert="horz" wrap="square" lIns="0" tIns="81608" rIns="104642" bIns="81608" numCol="1" spcCol="1270" anchor="ctr" anchorCtr="0">
            <a:noAutofit/>
          </a:bodyPr>
          <a:lstStyle/>
          <a:p>
            <a:pPr marL="0" lvl="0" indent="0" algn="ctr" defTabSz="533400">
              <a:lnSpc>
                <a:spcPct val="90000"/>
              </a:lnSpc>
              <a:spcBef>
                <a:spcPct val="0"/>
              </a:spcBef>
              <a:spcAft>
                <a:spcPct val="35000"/>
              </a:spcAft>
              <a:buNone/>
            </a:pPr>
            <a:endParaRPr lang="it-IT" sz="1200" kern="1200"/>
          </a:p>
        </p:txBody>
      </p:sp>
      <p:sp>
        <p:nvSpPr>
          <p:cNvPr id="3" name="TextBox 2">
            <a:extLst>
              <a:ext uri="{FF2B5EF4-FFF2-40B4-BE49-F238E27FC236}">
                <a16:creationId xmlns:a16="http://schemas.microsoft.com/office/drawing/2014/main" id="{3A7FF9A5-5486-4F67-B401-4F7707CCC343}"/>
              </a:ext>
            </a:extLst>
          </p:cNvPr>
          <p:cNvSpPr txBox="1"/>
          <p:nvPr/>
        </p:nvSpPr>
        <p:spPr>
          <a:xfrm>
            <a:off x="5628152" y="3965946"/>
            <a:ext cx="976036" cy="369332"/>
          </a:xfrm>
          <a:prstGeom prst="rect">
            <a:avLst/>
          </a:prstGeom>
          <a:noFill/>
        </p:spPr>
        <p:txBody>
          <a:bodyPr wrap="none" rtlCol="0">
            <a:spAutoFit/>
          </a:bodyPr>
          <a:lstStyle/>
          <a:p>
            <a:r>
              <a:rPr lang="it-IT" dirty="0"/>
              <a:t>Problem</a:t>
            </a:r>
          </a:p>
        </p:txBody>
      </p:sp>
      <p:pic>
        <p:nvPicPr>
          <p:cNvPr id="5" name="Picture 4">
            <a:extLst>
              <a:ext uri="{FF2B5EF4-FFF2-40B4-BE49-F238E27FC236}">
                <a16:creationId xmlns:a16="http://schemas.microsoft.com/office/drawing/2014/main" id="{FDE34946-E465-415F-A792-15A620F39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188" y="2198079"/>
            <a:ext cx="5053615" cy="3905066"/>
          </a:xfrm>
          <a:prstGeom prst="rect">
            <a:avLst/>
          </a:prstGeom>
        </p:spPr>
      </p:pic>
      <p:sp>
        <p:nvSpPr>
          <p:cNvPr id="50" name="Rectangle 49">
            <a:extLst>
              <a:ext uri="{FF2B5EF4-FFF2-40B4-BE49-F238E27FC236}">
                <a16:creationId xmlns:a16="http://schemas.microsoft.com/office/drawing/2014/main" id="{56302851-C69F-4E57-B1D8-A860EA89863C}"/>
              </a:ext>
            </a:extLst>
          </p:cNvPr>
          <p:cNvSpPr/>
          <p:nvPr/>
        </p:nvSpPr>
        <p:spPr>
          <a:xfrm>
            <a:off x="478711" y="6550223"/>
            <a:ext cx="4381969" cy="307777"/>
          </a:xfrm>
          <a:prstGeom prst="rect">
            <a:avLst/>
          </a:prstGeom>
        </p:spPr>
        <p:txBody>
          <a:bodyPr wrap="none">
            <a:spAutoFit/>
          </a:bodyPr>
          <a:lstStyle/>
          <a:p>
            <a:r>
              <a:rPr lang="en-GB" sz="1400" dirty="0" err="1">
                <a:latin typeface="Calibri" panose="020F0502020204030204" pitchFamily="34" charset="0"/>
                <a:ea typeface="Calibri" panose="020F0502020204030204" pitchFamily="34" charset="0"/>
                <a:cs typeface="Arial" panose="020B0604020202020204" pitchFamily="34" charset="0"/>
              </a:rPr>
              <a:t>Agricoltural</a:t>
            </a:r>
            <a:r>
              <a:rPr lang="en-GB" sz="1400" dirty="0">
                <a:latin typeface="Calibri" panose="020F0502020204030204" pitchFamily="34" charset="0"/>
                <a:ea typeface="Calibri" panose="020F0502020204030204" pitchFamily="34" charset="0"/>
                <a:cs typeface="Arial" panose="020B0604020202020204" pitchFamily="34" charset="0"/>
              </a:rPr>
              <a:t> Research Services – Oregon State University</a:t>
            </a:r>
            <a:endParaRPr lang="it-IT" sz="1400" dirty="0"/>
          </a:p>
        </p:txBody>
      </p:sp>
    </p:spTree>
    <p:extLst>
      <p:ext uri="{BB962C8B-B14F-4D97-AF65-F5344CB8AC3E}">
        <p14:creationId xmlns:p14="http://schemas.microsoft.com/office/powerpoint/2010/main" val="211859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 grpId="0"/>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5A42BC-5E75-44F5-88F2-85DE11B45808}"/>
              </a:ext>
            </a:extLst>
          </p:cNvPr>
          <p:cNvSpPr txBox="1"/>
          <p:nvPr/>
        </p:nvSpPr>
        <p:spPr>
          <a:xfrm>
            <a:off x="432619" y="829074"/>
            <a:ext cx="11759381" cy="523220"/>
          </a:xfrm>
          <a:prstGeom prst="rect">
            <a:avLst/>
          </a:prstGeom>
          <a:noFill/>
        </p:spPr>
        <p:txBody>
          <a:bodyPr wrap="square" rtlCol="0">
            <a:spAutoFit/>
          </a:bodyPr>
          <a:lstStyle/>
          <a:p>
            <a:pPr algn="ctr"/>
            <a:r>
              <a:rPr lang="it-IT" sz="2800" dirty="0" err="1"/>
              <a:t>Dealing</a:t>
            </a:r>
            <a:r>
              <a:rPr lang="it-IT" sz="2800" dirty="0"/>
              <a:t> with </a:t>
            </a:r>
            <a:r>
              <a:rPr lang="it-IT" sz="2800" dirty="0" err="1"/>
              <a:t>uncomplete</a:t>
            </a:r>
            <a:r>
              <a:rPr lang="it-IT" sz="2800" dirty="0"/>
              <a:t> data</a:t>
            </a:r>
          </a:p>
        </p:txBody>
      </p:sp>
      <p:sp>
        <p:nvSpPr>
          <p:cNvPr id="7" name="TextBox 6">
            <a:extLst>
              <a:ext uri="{FF2B5EF4-FFF2-40B4-BE49-F238E27FC236}">
                <a16:creationId xmlns:a16="http://schemas.microsoft.com/office/drawing/2014/main" id="{1E9D3765-AD2B-4A94-B3A0-4F698B2EAC48}"/>
              </a:ext>
            </a:extLst>
          </p:cNvPr>
          <p:cNvSpPr txBox="1"/>
          <p:nvPr/>
        </p:nvSpPr>
        <p:spPr>
          <a:xfrm>
            <a:off x="432619" y="1502693"/>
            <a:ext cx="11759381" cy="369332"/>
          </a:xfrm>
          <a:prstGeom prst="rect">
            <a:avLst/>
          </a:prstGeom>
          <a:noFill/>
        </p:spPr>
        <p:txBody>
          <a:bodyPr wrap="square" rtlCol="0">
            <a:spAutoFit/>
          </a:bodyPr>
          <a:lstStyle/>
          <a:p>
            <a:pPr algn="ctr"/>
            <a:r>
              <a:rPr lang="en-US" i="1" dirty="0"/>
              <a:t>Filling the null values of weather parameters</a:t>
            </a:r>
            <a:endParaRPr lang="it-IT" i="1" dirty="0"/>
          </a:p>
        </p:txBody>
      </p:sp>
      <p:sp>
        <p:nvSpPr>
          <p:cNvPr id="8" name="Rectangle: Rounded Corners 7">
            <a:extLst>
              <a:ext uri="{FF2B5EF4-FFF2-40B4-BE49-F238E27FC236}">
                <a16:creationId xmlns:a16="http://schemas.microsoft.com/office/drawing/2014/main" id="{F6AB4165-16A1-4EC3-9977-D792D82E871F}"/>
              </a:ext>
            </a:extLst>
          </p:cNvPr>
          <p:cNvSpPr/>
          <p:nvPr/>
        </p:nvSpPr>
        <p:spPr>
          <a:xfrm>
            <a:off x="1573914" y="3244725"/>
            <a:ext cx="2645923" cy="1741251"/>
          </a:xfrm>
          <a:prstGeom prst="roundRect">
            <a:avLst/>
          </a:prstGeom>
          <a:solidFill>
            <a:srgbClr val="94B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Less naïve </a:t>
            </a:r>
            <a:r>
              <a:rPr lang="it-IT" dirty="0" err="1"/>
              <a:t>solution</a:t>
            </a:r>
            <a:r>
              <a:rPr lang="it-IT" dirty="0"/>
              <a:t> </a:t>
            </a:r>
            <a:r>
              <a:rPr lang="it-IT" dirty="0" err="1"/>
              <a:t>adopted</a:t>
            </a:r>
            <a:r>
              <a:rPr lang="it-IT" dirty="0"/>
              <a:t>: </a:t>
            </a:r>
            <a:r>
              <a:rPr lang="it-IT" dirty="0" err="1"/>
              <a:t>averaging</a:t>
            </a:r>
            <a:r>
              <a:rPr lang="it-IT" dirty="0"/>
              <a:t> by </a:t>
            </a:r>
            <a:r>
              <a:rPr lang="it-IT" dirty="0" err="1"/>
              <a:t>county</a:t>
            </a:r>
            <a:r>
              <a:rPr lang="it-IT" dirty="0"/>
              <a:t> and month</a:t>
            </a:r>
          </a:p>
        </p:txBody>
      </p:sp>
      <p:sp>
        <p:nvSpPr>
          <p:cNvPr id="9" name="Freeform: Shape 8">
            <a:extLst>
              <a:ext uri="{FF2B5EF4-FFF2-40B4-BE49-F238E27FC236}">
                <a16:creationId xmlns:a16="http://schemas.microsoft.com/office/drawing/2014/main" id="{5ACF4008-ADBC-4B89-BCFF-6C1D48B09324}"/>
              </a:ext>
            </a:extLst>
          </p:cNvPr>
          <p:cNvSpPr/>
          <p:nvPr/>
        </p:nvSpPr>
        <p:spPr>
          <a:xfrm>
            <a:off x="4829946" y="3846305"/>
            <a:ext cx="520266" cy="608614"/>
          </a:xfrm>
          <a:custGeom>
            <a:avLst/>
            <a:gdLst>
              <a:gd name="connsiteX0" fmla="*/ 0 w 348808"/>
              <a:gd name="connsiteY0" fmla="*/ 81608 h 408040"/>
              <a:gd name="connsiteX1" fmla="*/ 174404 w 348808"/>
              <a:gd name="connsiteY1" fmla="*/ 81608 h 408040"/>
              <a:gd name="connsiteX2" fmla="*/ 174404 w 348808"/>
              <a:gd name="connsiteY2" fmla="*/ 0 h 408040"/>
              <a:gd name="connsiteX3" fmla="*/ 348808 w 348808"/>
              <a:gd name="connsiteY3" fmla="*/ 204020 h 408040"/>
              <a:gd name="connsiteX4" fmla="*/ 174404 w 348808"/>
              <a:gd name="connsiteY4" fmla="*/ 408040 h 408040"/>
              <a:gd name="connsiteX5" fmla="*/ 174404 w 348808"/>
              <a:gd name="connsiteY5" fmla="*/ 326432 h 408040"/>
              <a:gd name="connsiteX6" fmla="*/ 0 w 348808"/>
              <a:gd name="connsiteY6" fmla="*/ 326432 h 408040"/>
              <a:gd name="connsiteX7" fmla="*/ 0 w 348808"/>
              <a:gd name="connsiteY7" fmla="*/ 81608 h 40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808" h="408040">
                <a:moveTo>
                  <a:pt x="0" y="81608"/>
                </a:moveTo>
                <a:lnTo>
                  <a:pt x="174404" y="81608"/>
                </a:lnTo>
                <a:lnTo>
                  <a:pt x="174404" y="0"/>
                </a:lnTo>
                <a:lnTo>
                  <a:pt x="348808" y="204020"/>
                </a:lnTo>
                <a:lnTo>
                  <a:pt x="174404" y="408040"/>
                </a:lnTo>
                <a:lnTo>
                  <a:pt x="174404" y="326432"/>
                </a:lnTo>
                <a:lnTo>
                  <a:pt x="0" y="326432"/>
                </a:lnTo>
                <a:lnTo>
                  <a:pt x="0" y="81608"/>
                </a:lnTo>
                <a:close/>
              </a:path>
            </a:pathLst>
          </a:custGeom>
          <a:solidFill>
            <a:srgbClr val="009536"/>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spcFirstLastPara="0" vert="horz" wrap="square" lIns="0" tIns="81608" rIns="104642" bIns="81608" numCol="1" spcCol="1270" anchor="ctr" anchorCtr="0">
            <a:noAutofit/>
          </a:bodyPr>
          <a:lstStyle/>
          <a:p>
            <a:pPr marL="0" lvl="0" indent="0" algn="ctr" defTabSz="533400">
              <a:lnSpc>
                <a:spcPct val="90000"/>
              </a:lnSpc>
              <a:spcBef>
                <a:spcPct val="0"/>
              </a:spcBef>
              <a:spcAft>
                <a:spcPct val="35000"/>
              </a:spcAft>
              <a:buNone/>
            </a:pPr>
            <a:endParaRPr lang="it-IT" sz="1200" kern="1200"/>
          </a:p>
        </p:txBody>
      </p:sp>
      <p:pic>
        <p:nvPicPr>
          <p:cNvPr id="11" name="Picture 10" descr="A close up of a map&#10;&#10;Description automatically generated">
            <a:extLst>
              <a:ext uri="{FF2B5EF4-FFF2-40B4-BE49-F238E27FC236}">
                <a16:creationId xmlns:a16="http://schemas.microsoft.com/office/drawing/2014/main" id="{AC3B6E3A-4912-4BEC-BAAB-AA52F3648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236" y="2451370"/>
            <a:ext cx="5114701" cy="3239311"/>
          </a:xfrm>
          <a:prstGeom prst="rect">
            <a:avLst/>
          </a:prstGeom>
        </p:spPr>
      </p:pic>
      <p:pic>
        <p:nvPicPr>
          <p:cNvPr id="12" name="Picture 11">
            <a:extLst>
              <a:ext uri="{FF2B5EF4-FFF2-40B4-BE49-F238E27FC236}">
                <a16:creationId xmlns:a16="http://schemas.microsoft.com/office/drawing/2014/main" id="{20B14EC2-9B5C-41E3-88DB-7E7FA07330F1}"/>
              </a:ext>
            </a:extLst>
          </p:cNvPr>
          <p:cNvPicPr/>
          <p:nvPr/>
        </p:nvPicPr>
        <p:blipFill>
          <a:blip r:embed="rId4"/>
          <a:stretch>
            <a:fillRect/>
          </a:stretch>
        </p:blipFill>
        <p:spPr>
          <a:xfrm>
            <a:off x="1834990" y="4531256"/>
            <a:ext cx="8954638" cy="19073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198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6DB05C-DAF7-41CB-9FC2-E2BA9A5DE143}"/>
              </a:ext>
            </a:extLst>
          </p:cNvPr>
          <p:cNvSpPr txBox="1"/>
          <p:nvPr/>
        </p:nvSpPr>
        <p:spPr>
          <a:xfrm>
            <a:off x="432619" y="1502693"/>
            <a:ext cx="11759381" cy="369332"/>
          </a:xfrm>
          <a:prstGeom prst="rect">
            <a:avLst/>
          </a:prstGeom>
          <a:noFill/>
        </p:spPr>
        <p:txBody>
          <a:bodyPr wrap="square" rtlCol="0">
            <a:spAutoFit/>
          </a:bodyPr>
          <a:lstStyle/>
          <a:p>
            <a:pPr algn="ctr"/>
            <a:r>
              <a:rPr lang="en-US" i="1" dirty="0"/>
              <a:t>Filling the null values of weather parameters</a:t>
            </a:r>
            <a:endParaRPr lang="it-IT" i="1" dirty="0"/>
          </a:p>
        </p:txBody>
      </p:sp>
      <p:pic>
        <p:nvPicPr>
          <p:cNvPr id="3" name="Picture 2">
            <a:extLst>
              <a:ext uri="{FF2B5EF4-FFF2-40B4-BE49-F238E27FC236}">
                <a16:creationId xmlns:a16="http://schemas.microsoft.com/office/drawing/2014/main" id="{906BFDBC-4D76-4A6F-BBA7-3D6D925FD562}"/>
              </a:ext>
            </a:extLst>
          </p:cNvPr>
          <p:cNvPicPr/>
          <p:nvPr/>
        </p:nvPicPr>
        <p:blipFill>
          <a:blip r:embed="rId3">
            <a:extLst>
              <a:ext uri="{28A0092B-C50C-407E-A947-70E740481C1C}">
                <a14:useLocalDpi xmlns:a14="http://schemas.microsoft.com/office/drawing/2010/main" val="0"/>
              </a:ext>
            </a:extLst>
          </a:blip>
          <a:stretch>
            <a:fillRect/>
          </a:stretch>
        </p:blipFill>
        <p:spPr>
          <a:xfrm>
            <a:off x="2023083" y="2130391"/>
            <a:ext cx="8578452" cy="387911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F2FDAC6-3DA0-4047-A37E-6BD7FF9307F2}"/>
              </a:ext>
            </a:extLst>
          </p:cNvPr>
          <p:cNvSpPr/>
          <p:nvPr/>
        </p:nvSpPr>
        <p:spPr>
          <a:xfrm>
            <a:off x="1225685" y="6160319"/>
            <a:ext cx="10155677" cy="369332"/>
          </a:xfrm>
          <a:prstGeom prst="rect">
            <a:avLst/>
          </a:prstGeom>
        </p:spPr>
        <p:txBody>
          <a:bodyPr wrap="square">
            <a:spAutoFit/>
          </a:bodyPr>
          <a:lstStyle/>
          <a:p>
            <a:pPr algn="ctr"/>
            <a:r>
              <a:rPr lang="en-GB" dirty="0">
                <a:solidFill>
                  <a:srgbClr val="000000"/>
                </a:solidFill>
                <a:latin typeface="Calibri" panose="020F0502020204030204" pitchFamily="34" charset="0"/>
                <a:ea typeface="Calibri" panose="020F0502020204030204" pitchFamily="34" charset="0"/>
                <a:cs typeface="Arial" panose="020B0604020202020204" pitchFamily="34" charset="0"/>
              </a:rPr>
              <a:t>The remaining 19227 null values affect the 0.69% circa of the total entries, then they’ve been deleted.</a:t>
            </a:r>
            <a:endParaRPr lang="it-IT" dirty="0"/>
          </a:p>
        </p:txBody>
      </p:sp>
      <p:sp>
        <p:nvSpPr>
          <p:cNvPr id="5" name="TextBox 4">
            <a:extLst>
              <a:ext uri="{FF2B5EF4-FFF2-40B4-BE49-F238E27FC236}">
                <a16:creationId xmlns:a16="http://schemas.microsoft.com/office/drawing/2014/main" id="{61A416A0-F956-42C1-AE83-508DAA4AF61E}"/>
              </a:ext>
            </a:extLst>
          </p:cNvPr>
          <p:cNvSpPr txBox="1"/>
          <p:nvPr/>
        </p:nvSpPr>
        <p:spPr>
          <a:xfrm>
            <a:off x="432619" y="829074"/>
            <a:ext cx="11759381" cy="523220"/>
          </a:xfrm>
          <a:prstGeom prst="rect">
            <a:avLst/>
          </a:prstGeom>
          <a:noFill/>
        </p:spPr>
        <p:txBody>
          <a:bodyPr wrap="square" rtlCol="0">
            <a:spAutoFit/>
          </a:bodyPr>
          <a:lstStyle/>
          <a:p>
            <a:pPr algn="ctr"/>
            <a:r>
              <a:rPr lang="it-IT" sz="2800" dirty="0" err="1"/>
              <a:t>Dealing</a:t>
            </a:r>
            <a:r>
              <a:rPr lang="it-IT" sz="2800" dirty="0"/>
              <a:t> with </a:t>
            </a:r>
            <a:r>
              <a:rPr lang="it-IT" sz="2800" dirty="0" err="1"/>
              <a:t>uncomplete</a:t>
            </a:r>
            <a:r>
              <a:rPr lang="it-IT" sz="2800" dirty="0"/>
              <a:t> data</a:t>
            </a:r>
          </a:p>
        </p:txBody>
      </p:sp>
    </p:spTree>
    <p:extLst>
      <p:ext uri="{BB962C8B-B14F-4D97-AF65-F5344CB8AC3E}">
        <p14:creationId xmlns:p14="http://schemas.microsoft.com/office/powerpoint/2010/main" val="1260475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85F6D3-2851-46AB-9469-37DFAB82BB5D}"/>
              </a:ext>
            </a:extLst>
          </p:cNvPr>
          <p:cNvSpPr txBox="1"/>
          <p:nvPr/>
        </p:nvSpPr>
        <p:spPr>
          <a:xfrm>
            <a:off x="432619" y="829074"/>
            <a:ext cx="11759381" cy="523220"/>
          </a:xfrm>
          <a:prstGeom prst="rect">
            <a:avLst/>
          </a:prstGeom>
          <a:noFill/>
        </p:spPr>
        <p:txBody>
          <a:bodyPr wrap="square" rtlCol="0">
            <a:spAutoFit/>
          </a:bodyPr>
          <a:lstStyle/>
          <a:p>
            <a:pPr algn="ctr"/>
            <a:r>
              <a:rPr lang="it-IT" sz="2800" dirty="0"/>
              <a:t>Data </a:t>
            </a:r>
            <a:r>
              <a:rPr lang="it-IT" sz="2800" dirty="0" err="1"/>
              <a:t>preparation</a:t>
            </a:r>
            <a:r>
              <a:rPr lang="it-IT" sz="2800" dirty="0"/>
              <a:t> from training</a:t>
            </a:r>
          </a:p>
        </p:txBody>
      </p:sp>
      <p:sp>
        <p:nvSpPr>
          <p:cNvPr id="6" name="Rectangle 5">
            <a:extLst>
              <a:ext uri="{FF2B5EF4-FFF2-40B4-BE49-F238E27FC236}">
                <a16:creationId xmlns:a16="http://schemas.microsoft.com/office/drawing/2014/main" id="{235F9FE4-DD66-435A-A983-D5CE048D779E}"/>
              </a:ext>
            </a:extLst>
          </p:cNvPr>
          <p:cNvSpPr/>
          <p:nvPr/>
        </p:nvSpPr>
        <p:spPr>
          <a:xfrm>
            <a:off x="5372147" y="2313743"/>
            <a:ext cx="1880323" cy="369332"/>
          </a:xfrm>
          <a:prstGeom prst="rect">
            <a:avLst/>
          </a:prstGeom>
        </p:spPr>
        <p:txBody>
          <a:bodyPr wrap="none">
            <a:spAutoFit/>
          </a:bodyPr>
          <a:lstStyle/>
          <a:p>
            <a:r>
              <a:rPr lang="en-US" dirty="0"/>
              <a:t>One Hot Encoding</a:t>
            </a:r>
          </a:p>
        </p:txBody>
      </p:sp>
      <p:sp>
        <p:nvSpPr>
          <p:cNvPr id="7" name="Rectangle 6">
            <a:extLst>
              <a:ext uri="{FF2B5EF4-FFF2-40B4-BE49-F238E27FC236}">
                <a16:creationId xmlns:a16="http://schemas.microsoft.com/office/drawing/2014/main" id="{EA03B7FA-03A3-46BD-89EA-5509E0320AEA}"/>
              </a:ext>
            </a:extLst>
          </p:cNvPr>
          <p:cNvSpPr/>
          <p:nvPr/>
        </p:nvSpPr>
        <p:spPr>
          <a:xfrm>
            <a:off x="1583868" y="2313743"/>
            <a:ext cx="2487797" cy="369332"/>
          </a:xfrm>
          <a:prstGeom prst="rect">
            <a:avLst/>
          </a:prstGeom>
        </p:spPr>
        <p:txBody>
          <a:bodyPr wrap="none">
            <a:spAutoFit/>
          </a:bodyPr>
          <a:lstStyle/>
          <a:p>
            <a:r>
              <a:rPr lang="en-US" dirty="0"/>
              <a:t>Indexing/Label Encoding</a:t>
            </a:r>
          </a:p>
        </p:txBody>
      </p:sp>
      <p:sp>
        <p:nvSpPr>
          <p:cNvPr id="8" name="Rectangle 7">
            <a:extLst>
              <a:ext uri="{FF2B5EF4-FFF2-40B4-BE49-F238E27FC236}">
                <a16:creationId xmlns:a16="http://schemas.microsoft.com/office/drawing/2014/main" id="{B1C43B66-8A7A-4040-B3AE-4677BD51344C}"/>
              </a:ext>
            </a:extLst>
          </p:cNvPr>
          <p:cNvSpPr/>
          <p:nvPr/>
        </p:nvSpPr>
        <p:spPr>
          <a:xfrm>
            <a:off x="8669688" y="2313743"/>
            <a:ext cx="2068387" cy="369332"/>
          </a:xfrm>
          <a:prstGeom prst="rect">
            <a:avLst/>
          </a:prstGeom>
        </p:spPr>
        <p:txBody>
          <a:bodyPr wrap="none">
            <a:spAutoFit/>
          </a:bodyPr>
          <a:lstStyle/>
          <a:p>
            <a:r>
              <a:rPr lang="en-US" dirty="0"/>
              <a:t>Splitting the dataset</a:t>
            </a:r>
          </a:p>
        </p:txBody>
      </p:sp>
      <p:pic>
        <p:nvPicPr>
          <p:cNvPr id="9" name="Picture 8">
            <a:extLst>
              <a:ext uri="{FF2B5EF4-FFF2-40B4-BE49-F238E27FC236}">
                <a16:creationId xmlns:a16="http://schemas.microsoft.com/office/drawing/2014/main" id="{02F31553-9CD9-4543-B819-2E82F61A458C}"/>
              </a:ext>
            </a:extLst>
          </p:cNvPr>
          <p:cNvPicPr/>
          <p:nvPr/>
        </p:nvPicPr>
        <p:blipFill>
          <a:blip r:embed="rId3"/>
          <a:stretch>
            <a:fillRect/>
          </a:stretch>
        </p:blipFill>
        <p:spPr>
          <a:xfrm>
            <a:off x="954957" y="3644524"/>
            <a:ext cx="7342736" cy="1813012"/>
          </a:xfrm>
          <a:prstGeom prst="rect">
            <a:avLst/>
          </a:prstGeom>
          <a:effectLst>
            <a:outerShdw blurRad="50800" dist="38100" dir="2700000" algn="tl" rotWithShape="0">
              <a:prstClr val="black">
                <a:alpha val="40000"/>
              </a:prstClr>
            </a:outerShdw>
          </a:effectLst>
        </p:spPr>
      </p:pic>
      <p:pic>
        <p:nvPicPr>
          <p:cNvPr id="11" name="Graphic 10" descr="Line arrow Slight curve">
            <a:extLst>
              <a:ext uri="{FF2B5EF4-FFF2-40B4-BE49-F238E27FC236}">
                <a16:creationId xmlns:a16="http://schemas.microsoft.com/office/drawing/2014/main" id="{163C0001-33DC-4DEA-A2A3-7C3D4BF7A0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0000">
            <a:off x="8497650" y="3686788"/>
            <a:ext cx="914400" cy="914400"/>
          </a:xfrm>
          <a:prstGeom prst="rect">
            <a:avLst/>
          </a:prstGeom>
        </p:spPr>
      </p:pic>
      <p:pic>
        <p:nvPicPr>
          <p:cNvPr id="12" name="Graphic 11" descr="Line arrow Slight curve">
            <a:extLst>
              <a:ext uri="{FF2B5EF4-FFF2-40B4-BE49-F238E27FC236}">
                <a16:creationId xmlns:a16="http://schemas.microsoft.com/office/drawing/2014/main" id="{1A8D9C03-AB68-4FAD-971D-798770019E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700000" flipV="1">
            <a:off x="8497650" y="4552550"/>
            <a:ext cx="914400" cy="914400"/>
          </a:xfrm>
          <a:prstGeom prst="rect">
            <a:avLst/>
          </a:prstGeom>
        </p:spPr>
      </p:pic>
      <p:pic>
        <p:nvPicPr>
          <p:cNvPr id="14" name="Graphic 13" descr="Document">
            <a:extLst>
              <a:ext uri="{FF2B5EF4-FFF2-40B4-BE49-F238E27FC236}">
                <a16:creationId xmlns:a16="http://schemas.microsoft.com/office/drawing/2014/main" id="{3B562A3A-B3A3-4595-803D-4BE10BD167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4221" y="3015890"/>
            <a:ext cx="914400" cy="914400"/>
          </a:xfrm>
          <a:prstGeom prst="rect">
            <a:avLst/>
          </a:prstGeom>
        </p:spPr>
      </p:pic>
      <p:pic>
        <p:nvPicPr>
          <p:cNvPr id="15" name="Graphic 14" descr="Document">
            <a:extLst>
              <a:ext uri="{FF2B5EF4-FFF2-40B4-BE49-F238E27FC236}">
                <a16:creationId xmlns:a16="http://schemas.microsoft.com/office/drawing/2014/main" id="{F6957CB7-09A3-48FB-8966-C9AAB7AB2F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4221" y="5199129"/>
            <a:ext cx="914400" cy="914400"/>
          </a:xfrm>
          <a:prstGeom prst="rect">
            <a:avLst/>
          </a:prstGeom>
        </p:spPr>
      </p:pic>
      <p:sp>
        <p:nvSpPr>
          <p:cNvPr id="16" name="Rectangle 15">
            <a:extLst>
              <a:ext uri="{FF2B5EF4-FFF2-40B4-BE49-F238E27FC236}">
                <a16:creationId xmlns:a16="http://schemas.microsoft.com/office/drawing/2014/main" id="{D7BC2051-9733-434B-8625-4772C859EEDD}"/>
              </a:ext>
            </a:extLst>
          </p:cNvPr>
          <p:cNvSpPr/>
          <p:nvPr/>
        </p:nvSpPr>
        <p:spPr>
          <a:xfrm>
            <a:off x="9509762" y="3830343"/>
            <a:ext cx="643318" cy="369332"/>
          </a:xfrm>
          <a:prstGeom prst="rect">
            <a:avLst/>
          </a:prstGeom>
        </p:spPr>
        <p:txBody>
          <a:bodyPr wrap="none">
            <a:spAutoFit/>
          </a:bodyPr>
          <a:lstStyle/>
          <a:p>
            <a:r>
              <a:rPr lang="en-US" dirty="0"/>
              <a:t>Train</a:t>
            </a:r>
          </a:p>
        </p:txBody>
      </p:sp>
      <p:sp>
        <p:nvSpPr>
          <p:cNvPr id="17" name="Rectangle 16">
            <a:extLst>
              <a:ext uri="{FF2B5EF4-FFF2-40B4-BE49-F238E27FC236}">
                <a16:creationId xmlns:a16="http://schemas.microsoft.com/office/drawing/2014/main" id="{6B147B2B-C5E1-47D3-A9B2-07C14208B39A}"/>
              </a:ext>
            </a:extLst>
          </p:cNvPr>
          <p:cNvSpPr/>
          <p:nvPr/>
        </p:nvSpPr>
        <p:spPr>
          <a:xfrm>
            <a:off x="9553460" y="6006371"/>
            <a:ext cx="555921" cy="369332"/>
          </a:xfrm>
          <a:prstGeom prst="rect">
            <a:avLst/>
          </a:prstGeom>
        </p:spPr>
        <p:txBody>
          <a:bodyPr wrap="none">
            <a:spAutoFit/>
          </a:bodyPr>
          <a:lstStyle/>
          <a:p>
            <a:r>
              <a:rPr lang="en-US" dirty="0"/>
              <a:t>Test</a:t>
            </a:r>
          </a:p>
        </p:txBody>
      </p:sp>
      <p:sp>
        <p:nvSpPr>
          <p:cNvPr id="18" name="Rectangle: Rounded Corners 17">
            <a:extLst>
              <a:ext uri="{FF2B5EF4-FFF2-40B4-BE49-F238E27FC236}">
                <a16:creationId xmlns:a16="http://schemas.microsoft.com/office/drawing/2014/main" id="{58D15358-9A67-41F1-BE2E-F00BED78EEBB}"/>
              </a:ext>
            </a:extLst>
          </p:cNvPr>
          <p:cNvSpPr/>
          <p:nvPr/>
        </p:nvSpPr>
        <p:spPr>
          <a:xfrm>
            <a:off x="838872" y="2231009"/>
            <a:ext cx="7597996" cy="4247612"/>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ctangle: Rounded Corners 18">
            <a:extLst>
              <a:ext uri="{FF2B5EF4-FFF2-40B4-BE49-F238E27FC236}">
                <a16:creationId xmlns:a16="http://schemas.microsoft.com/office/drawing/2014/main" id="{A955B586-FE24-442F-80DC-0C4E26DB3944}"/>
              </a:ext>
            </a:extLst>
          </p:cNvPr>
          <p:cNvSpPr/>
          <p:nvPr/>
        </p:nvSpPr>
        <p:spPr>
          <a:xfrm>
            <a:off x="8509532" y="2231009"/>
            <a:ext cx="2453539" cy="4247612"/>
          </a:xfrm>
          <a:prstGeom prst="roundRect">
            <a:avLst/>
          </a:prstGeom>
          <a:no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20" name="Group 19">
            <a:extLst>
              <a:ext uri="{FF2B5EF4-FFF2-40B4-BE49-F238E27FC236}">
                <a16:creationId xmlns:a16="http://schemas.microsoft.com/office/drawing/2014/main" id="{E641E092-0803-4FC0-969F-0ECA3814F62E}"/>
              </a:ext>
            </a:extLst>
          </p:cNvPr>
          <p:cNvGrpSpPr/>
          <p:nvPr/>
        </p:nvGrpSpPr>
        <p:grpSpPr>
          <a:xfrm>
            <a:off x="1032479" y="178275"/>
            <a:ext cx="2368800" cy="500400"/>
            <a:chOff x="474188" y="63656"/>
            <a:chExt cx="2901376" cy="611634"/>
          </a:xfrm>
        </p:grpSpPr>
        <p:pic>
          <p:nvPicPr>
            <p:cNvPr id="21" name="Picture 20" descr="A picture containing table, game, room, computer&#10;&#10;Description automatically generated">
              <a:extLst>
                <a:ext uri="{FF2B5EF4-FFF2-40B4-BE49-F238E27FC236}">
                  <a16:creationId xmlns:a16="http://schemas.microsoft.com/office/drawing/2014/main" id="{AC422A56-E885-4274-990D-29073222B2D1}"/>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2" name="TextBox 21">
              <a:extLst>
                <a:ext uri="{FF2B5EF4-FFF2-40B4-BE49-F238E27FC236}">
                  <a16:creationId xmlns:a16="http://schemas.microsoft.com/office/drawing/2014/main" id="{30A0C9D3-505F-49DE-805A-2A945A29A4CE}"/>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23" name="Group 22">
            <a:extLst>
              <a:ext uri="{FF2B5EF4-FFF2-40B4-BE49-F238E27FC236}">
                <a16:creationId xmlns:a16="http://schemas.microsoft.com/office/drawing/2014/main" id="{EF6C9882-C27A-4A1F-B861-5BCF04ED8206}"/>
              </a:ext>
            </a:extLst>
          </p:cNvPr>
          <p:cNvGrpSpPr/>
          <p:nvPr/>
        </p:nvGrpSpPr>
        <p:grpSpPr>
          <a:xfrm>
            <a:off x="3546791" y="122658"/>
            <a:ext cx="2901376" cy="611634"/>
            <a:chOff x="3385292" y="59382"/>
            <a:chExt cx="2901376" cy="611634"/>
          </a:xfrm>
        </p:grpSpPr>
        <p:pic>
          <p:nvPicPr>
            <p:cNvPr id="24" name="Picture 23" descr="A picture containing table, game, room, computer&#10;&#10;Description automatically generated">
              <a:extLst>
                <a:ext uri="{FF2B5EF4-FFF2-40B4-BE49-F238E27FC236}">
                  <a16:creationId xmlns:a16="http://schemas.microsoft.com/office/drawing/2014/main" id="{48582456-49A7-471F-A5F7-A90FC8B0C3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25" name="TextBox 24">
              <a:extLst>
                <a:ext uri="{FF2B5EF4-FFF2-40B4-BE49-F238E27FC236}">
                  <a16:creationId xmlns:a16="http://schemas.microsoft.com/office/drawing/2014/main" id="{CDB88C75-5CE0-45A2-A54A-08D9D28EBE10}"/>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26" name="Group 25">
            <a:extLst>
              <a:ext uri="{FF2B5EF4-FFF2-40B4-BE49-F238E27FC236}">
                <a16:creationId xmlns:a16="http://schemas.microsoft.com/office/drawing/2014/main" id="{5EE6BDF5-0284-49F0-8BD4-6EBAFD2508C8}"/>
              </a:ext>
            </a:extLst>
          </p:cNvPr>
          <p:cNvGrpSpPr/>
          <p:nvPr/>
        </p:nvGrpSpPr>
        <p:grpSpPr>
          <a:xfrm>
            <a:off x="6563580" y="178275"/>
            <a:ext cx="2368800" cy="500400"/>
            <a:chOff x="6306124" y="63656"/>
            <a:chExt cx="2901376" cy="611634"/>
          </a:xfrm>
        </p:grpSpPr>
        <p:pic>
          <p:nvPicPr>
            <p:cNvPr id="27" name="Picture 26" descr="A picture containing table, game, room, computer&#10;&#10;Description automatically generated">
              <a:extLst>
                <a:ext uri="{FF2B5EF4-FFF2-40B4-BE49-F238E27FC236}">
                  <a16:creationId xmlns:a16="http://schemas.microsoft.com/office/drawing/2014/main" id="{3D56B6AB-EF66-49B4-AB9F-429815D7FFC8}"/>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28" name="TextBox 27">
              <a:extLst>
                <a:ext uri="{FF2B5EF4-FFF2-40B4-BE49-F238E27FC236}">
                  <a16:creationId xmlns:a16="http://schemas.microsoft.com/office/drawing/2014/main" id="{6064EEC3-ECA4-4187-AD9F-EB697C0C5849}"/>
                </a:ext>
              </a:extLst>
            </p:cNvPr>
            <p:cNvSpPr txBox="1"/>
            <p:nvPr/>
          </p:nvSpPr>
          <p:spPr>
            <a:xfrm>
              <a:off x="6384627"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grpSp>
        <p:nvGrpSpPr>
          <p:cNvPr id="29" name="Group 28">
            <a:extLst>
              <a:ext uri="{FF2B5EF4-FFF2-40B4-BE49-F238E27FC236}">
                <a16:creationId xmlns:a16="http://schemas.microsoft.com/office/drawing/2014/main" id="{D9E77366-2515-4E45-AC14-3887AEF2A1C4}"/>
              </a:ext>
            </a:extLst>
          </p:cNvPr>
          <p:cNvGrpSpPr/>
          <p:nvPr/>
        </p:nvGrpSpPr>
        <p:grpSpPr>
          <a:xfrm>
            <a:off x="9069014" y="177425"/>
            <a:ext cx="2368800" cy="500400"/>
            <a:chOff x="9217228" y="67930"/>
            <a:chExt cx="2901376" cy="611634"/>
          </a:xfrm>
        </p:grpSpPr>
        <p:pic>
          <p:nvPicPr>
            <p:cNvPr id="30" name="Picture 29" descr="A picture containing table, game, room, computer&#10;&#10;Description automatically generated">
              <a:extLst>
                <a:ext uri="{FF2B5EF4-FFF2-40B4-BE49-F238E27FC236}">
                  <a16:creationId xmlns:a16="http://schemas.microsoft.com/office/drawing/2014/main" id="{7041FB6A-D9ED-41E1-91F3-4E04EF50718C}"/>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31" name="TextBox 30">
              <a:extLst>
                <a:ext uri="{FF2B5EF4-FFF2-40B4-BE49-F238E27FC236}">
                  <a16:creationId xmlns:a16="http://schemas.microsoft.com/office/drawing/2014/main" id="{40C050F1-E9EB-40B5-8E2E-4536DB4DA271}"/>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Tree>
    <p:extLst>
      <p:ext uri="{BB962C8B-B14F-4D97-AF65-F5344CB8AC3E}">
        <p14:creationId xmlns:p14="http://schemas.microsoft.com/office/powerpoint/2010/main" val="3919089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450462-8727-4728-8177-6817B8D2F742}"/>
              </a:ext>
            </a:extLst>
          </p:cNvPr>
          <p:cNvSpPr/>
          <p:nvPr/>
        </p:nvSpPr>
        <p:spPr>
          <a:xfrm>
            <a:off x="754507" y="2269053"/>
            <a:ext cx="3985567" cy="1477328"/>
          </a:xfrm>
          <a:prstGeom prst="rect">
            <a:avLst/>
          </a:prstGeom>
        </p:spPr>
        <p:txBody>
          <a:bodyPr wrap="square">
            <a:spAutoFit/>
          </a:bodyPr>
          <a:lstStyle/>
          <a:p>
            <a:r>
              <a:rPr lang="en-GB" dirty="0">
                <a:latin typeface="Calibri" panose="020F0502020204030204" pitchFamily="34" charset="0"/>
                <a:ea typeface="Calibri" panose="020F0502020204030204" pitchFamily="34" charset="0"/>
                <a:cs typeface="Arial" panose="020B0604020202020204" pitchFamily="34" charset="0"/>
              </a:rPr>
              <a:t>Pipeline is an API implemented in Spark useful to concatenate different data transformation and machine learning functions in a stage-after-stage workflow fashion</a:t>
            </a:r>
            <a:endParaRPr lang="it-IT" dirty="0"/>
          </a:p>
        </p:txBody>
      </p:sp>
      <p:pic>
        <p:nvPicPr>
          <p:cNvPr id="11" name="Picture 10" descr="A close up of a logo&#10;&#10;Description automatically generated">
            <a:extLst>
              <a:ext uri="{FF2B5EF4-FFF2-40B4-BE49-F238E27FC236}">
                <a16:creationId xmlns:a16="http://schemas.microsoft.com/office/drawing/2014/main" id="{A26F627B-D8C4-48C2-A273-E95B65EF8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074" y="3241979"/>
            <a:ext cx="6051212" cy="3288459"/>
          </a:xfrm>
          <a:prstGeom prst="rect">
            <a:avLst/>
          </a:prstGeom>
        </p:spPr>
      </p:pic>
      <p:pic>
        <p:nvPicPr>
          <p:cNvPr id="21" name="Picture 20" descr="A close up of text on a white background&#10;&#10;Description automatically generated">
            <a:extLst>
              <a:ext uri="{FF2B5EF4-FFF2-40B4-BE49-F238E27FC236}">
                <a16:creationId xmlns:a16="http://schemas.microsoft.com/office/drawing/2014/main" id="{0ADB3720-420A-4225-995E-10475701F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913" y="1987826"/>
            <a:ext cx="549965" cy="1254153"/>
          </a:xfrm>
          <a:prstGeom prst="rect">
            <a:avLst/>
          </a:prstGeom>
        </p:spPr>
      </p:pic>
      <p:pic>
        <p:nvPicPr>
          <p:cNvPr id="12" name="Graphic 11" descr="Document">
            <a:extLst>
              <a:ext uri="{FF2B5EF4-FFF2-40B4-BE49-F238E27FC236}">
                <a16:creationId xmlns:a16="http://schemas.microsoft.com/office/drawing/2014/main" id="{096FCF26-50E5-4B70-8582-46B686A80C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7371" y="1169987"/>
            <a:ext cx="914400" cy="914400"/>
          </a:xfrm>
          <a:prstGeom prst="rect">
            <a:avLst/>
          </a:prstGeom>
        </p:spPr>
      </p:pic>
      <p:sp>
        <p:nvSpPr>
          <p:cNvPr id="22" name="Rectangle 21">
            <a:extLst>
              <a:ext uri="{FF2B5EF4-FFF2-40B4-BE49-F238E27FC236}">
                <a16:creationId xmlns:a16="http://schemas.microsoft.com/office/drawing/2014/main" id="{4B41D566-4551-49A5-B264-8197B53C69E2}"/>
              </a:ext>
            </a:extLst>
          </p:cNvPr>
          <p:cNvSpPr/>
          <p:nvPr/>
        </p:nvSpPr>
        <p:spPr>
          <a:xfrm>
            <a:off x="1219101" y="4686182"/>
            <a:ext cx="2285882" cy="369332"/>
          </a:xfrm>
          <a:prstGeom prst="rect">
            <a:avLst/>
          </a:prstGeom>
        </p:spPr>
        <p:txBody>
          <a:bodyPr wrap="none">
            <a:spAutoFit/>
          </a:bodyPr>
          <a:lstStyle/>
          <a:p>
            <a:pPr lvl="0"/>
            <a:r>
              <a:rPr lang="it-IT" dirty="0" err="1"/>
              <a:t>Vector</a:t>
            </a:r>
            <a:r>
              <a:rPr lang="it-IT" dirty="0"/>
              <a:t> </a:t>
            </a:r>
            <a:r>
              <a:rPr lang="it-IT" dirty="0" err="1"/>
              <a:t>Assembling</a:t>
            </a:r>
            <a:r>
              <a:rPr lang="it-IT" dirty="0"/>
              <a:t> pt1</a:t>
            </a:r>
          </a:p>
        </p:txBody>
      </p:sp>
      <p:sp>
        <p:nvSpPr>
          <p:cNvPr id="23" name="Rectangle 22">
            <a:extLst>
              <a:ext uri="{FF2B5EF4-FFF2-40B4-BE49-F238E27FC236}">
                <a16:creationId xmlns:a16="http://schemas.microsoft.com/office/drawing/2014/main" id="{0F630C5D-F20C-4162-950C-9355B17C3D87}"/>
              </a:ext>
            </a:extLst>
          </p:cNvPr>
          <p:cNvSpPr/>
          <p:nvPr/>
        </p:nvSpPr>
        <p:spPr>
          <a:xfrm>
            <a:off x="2866219" y="6032798"/>
            <a:ext cx="1730089" cy="369332"/>
          </a:xfrm>
          <a:prstGeom prst="rect">
            <a:avLst/>
          </a:prstGeom>
        </p:spPr>
        <p:txBody>
          <a:bodyPr wrap="none">
            <a:spAutoFit/>
          </a:bodyPr>
          <a:lstStyle/>
          <a:p>
            <a:pPr lvl="0"/>
            <a:r>
              <a:rPr lang="it-IT" dirty="0"/>
              <a:t>Standard </a:t>
            </a:r>
            <a:r>
              <a:rPr lang="it-IT" dirty="0" err="1"/>
              <a:t>Scaling</a:t>
            </a:r>
            <a:endParaRPr lang="it-IT" dirty="0"/>
          </a:p>
        </p:txBody>
      </p:sp>
      <p:sp>
        <p:nvSpPr>
          <p:cNvPr id="24" name="Rectangle 23">
            <a:extLst>
              <a:ext uri="{FF2B5EF4-FFF2-40B4-BE49-F238E27FC236}">
                <a16:creationId xmlns:a16="http://schemas.microsoft.com/office/drawing/2014/main" id="{73F8B76F-562C-4DDA-A447-325751B297F4}"/>
              </a:ext>
            </a:extLst>
          </p:cNvPr>
          <p:cNvSpPr/>
          <p:nvPr/>
        </p:nvSpPr>
        <p:spPr>
          <a:xfrm>
            <a:off x="5672424" y="4516876"/>
            <a:ext cx="2285882" cy="369332"/>
          </a:xfrm>
          <a:prstGeom prst="rect">
            <a:avLst/>
          </a:prstGeom>
        </p:spPr>
        <p:txBody>
          <a:bodyPr wrap="none">
            <a:spAutoFit/>
          </a:bodyPr>
          <a:lstStyle/>
          <a:p>
            <a:pPr lvl="0" algn="ctr"/>
            <a:r>
              <a:rPr lang="it-IT" dirty="0" err="1"/>
              <a:t>Vector</a:t>
            </a:r>
            <a:r>
              <a:rPr lang="it-IT" dirty="0"/>
              <a:t> </a:t>
            </a:r>
            <a:r>
              <a:rPr lang="it-IT" dirty="0" err="1"/>
              <a:t>Assembling</a:t>
            </a:r>
            <a:r>
              <a:rPr lang="it-IT" dirty="0"/>
              <a:t> pt2</a:t>
            </a:r>
          </a:p>
        </p:txBody>
      </p:sp>
      <p:sp>
        <p:nvSpPr>
          <p:cNvPr id="25" name="Rectangle 24">
            <a:extLst>
              <a:ext uri="{FF2B5EF4-FFF2-40B4-BE49-F238E27FC236}">
                <a16:creationId xmlns:a16="http://schemas.microsoft.com/office/drawing/2014/main" id="{F84A4562-3775-4021-BAB4-0B7A7C2052F3}"/>
              </a:ext>
            </a:extLst>
          </p:cNvPr>
          <p:cNvSpPr/>
          <p:nvPr/>
        </p:nvSpPr>
        <p:spPr>
          <a:xfrm>
            <a:off x="7341183" y="3162800"/>
            <a:ext cx="927049" cy="369332"/>
          </a:xfrm>
          <a:prstGeom prst="rect">
            <a:avLst/>
          </a:prstGeom>
        </p:spPr>
        <p:txBody>
          <a:bodyPr wrap="none">
            <a:spAutoFit/>
          </a:bodyPr>
          <a:lstStyle/>
          <a:p>
            <a:pPr lvl="0"/>
            <a:r>
              <a:rPr lang="it-IT" dirty="0"/>
              <a:t>Training</a:t>
            </a:r>
          </a:p>
        </p:txBody>
      </p:sp>
      <p:pic>
        <p:nvPicPr>
          <p:cNvPr id="26" name="Graphic 25" descr="Line arrow Straight">
            <a:extLst>
              <a:ext uri="{FF2B5EF4-FFF2-40B4-BE49-F238E27FC236}">
                <a16:creationId xmlns:a16="http://schemas.microsoft.com/office/drawing/2014/main" id="{3EA0229C-1422-463F-BF3C-5CE073A6C9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560612" y="4429008"/>
            <a:ext cx="988913" cy="914400"/>
          </a:xfrm>
          <a:prstGeom prst="rect">
            <a:avLst/>
          </a:prstGeom>
        </p:spPr>
      </p:pic>
      <p:pic>
        <p:nvPicPr>
          <p:cNvPr id="27" name="Graphic 26" descr="Line arrow Straight">
            <a:extLst>
              <a:ext uri="{FF2B5EF4-FFF2-40B4-BE49-F238E27FC236}">
                <a16:creationId xmlns:a16="http://schemas.microsoft.com/office/drawing/2014/main" id="{189183A5-803F-4633-B5AD-865252909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700000" flipH="1">
            <a:off x="4662476" y="5703904"/>
            <a:ext cx="932278" cy="914400"/>
          </a:xfrm>
          <a:prstGeom prst="rect">
            <a:avLst/>
          </a:prstGeom>
        </p:spPr>
      </p:pic>
      <p:pic>
        <p:nvPicPr>
          <p:cNvPr id="28" name="Graphic 27" descr="Line arrow Straight">
            <a:extLst>
              <a:ext uri="{FF2B5EF4-FFF2-40B4-BE49-F238E27FC236}">
                <a16:creationId xmlns:a16="http://schemas.microsoft.com/office/drawing/2014/main" id="{4F83DF21-856F-49D5-97F8-D433CF37C8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366748">
            <a:off x="6708470" y="4812399"/>
            <a:ext cx="914400" cy="914400"/>
          </a:xfrm>
          <a:prstGeom prst="rect">
            <a:avLst/>
          </a:prstGeom>
        </p:spPr>
      </p:pic>
      <p:pic>
        <p:nvPicPr>
          <p:cNvPr id="29" name="Graphic 28" descr="Line arrow Straight">
            <a:extLst>
              <a:ext uri="{FF2B5EF4-FFF2-40B4-BE49-F238E27FC236}">
                <a16:creationId xmlns:a16="http://schemas.microsoft.com/office/drawing/2014/main" id="{03E03464-B560-4E0B-ABEF-D2D8F992EF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366748">
            <a:off x="8103418" y="3427468"/>
            <a:ext cx="914400" cy="914400"/>
          </a:xfrm>
          <a:prstGeom prst="rect">
            <a:avLst/>
          </a:prstGeom>
        </p:spPr>
      </p:pic>
      <p:grpSp>
        <p:nvGrpSpPr>
          <p:cNvPr id="35" name="Group 34">
            <a:extLst>
              <a:ext uri="{FF2B5EF4-FFF2-40B4-BE49-F238E27FC236}">
                <a16:creationId xmlns:a16="http://schemas.microsoft.com/office/drawing/2014/main" id="{8A3960F3-066C-4723-B830-E6E5DDB99748}"/>
              </a:ext>
            </a:extLst>
          </p:cNvPr>
          <p:cNvGrpSpPr/>
          <p:nvPr/>
        </p:nvGrpSpPr>
        <p:grpSpPr>
          <a:xfrm>
            <a:off x="10209657" y="5031925"/>
            <a:ext cx="914400" cy="1405065"/>
            <a:chOff x="10212744" y="4812399"/>
            <a:chExt cx="914400" cy="1405065"/>
          </a:xfrm>
        </p:grpSpPr>
        <p:pic>
          <p:nvPicPr>
            <p:cNvPr id="31" name="Graphic 30" descr="Workflow">
              <a:extLst>
                <a:ext uri="{FF2B5EF4-FFF2-40B4-BE49-F238E27FC236}">
                  <a16:creationId xmlns:a16="http://schemas.microsoft.com/office/drawing/2014/main" id="{D6749E54-19BE-4491-B2CD-C519E8396E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12744" y="4812399"/>
              <a:ext cx="914400" cy="914400"/>
            </a:xfrm>
            <a:prstGeom prst="rect">
              <a:avLst/>
            </a:prstGeom>
          </p:spPr>
        </p:pic>
        <p:sp>
          <p:nvSpPr>
            <p:cNvPr id="32" name="Rectangle 31">
              <a:extLst>
                <a:ext uri="{FF2B5EF4-FFF2-40B4-BE49-F238E27FC236}">
                  <a16:creationId xmlns:a16="http://schemas.microsoft.com/office/drawing/2014/main" id="{AAD9520D-63D4-45E0-8AD8-9AC926F30DFC}"/>
                </a:ext>
              </a:extLst>
            </p:cNvPr>
            <p:cNvSpPr/>
            <p:nvPr/>
          </p:nvSpPr>
          <p:spPr>
            <a:xfrm>
              <a:off x="10273040" y="5848132"/>
              <a:ext cx="793807" cy="369332"/>
            </a:xfrm>
            <a:prstGeom prst="rect">
              <a:avLst/>
            </a:prstGeom>
          </p:spPr>
          <p:txBody>
            <a:bodyPr wrap="none">
              <a:spAutoFit/>
            </a:bodyPr>
            <a:lstStyle/>
            <a:p>
              <a:pPr lvl="0"/>
              <a:r>
                <a:rPr lang="it-IT" dirty="0"/>
                <a:t>Model</a:t>
              </a:r>
            </a:p>
          </p:txBody>
        </p:sp>
      </p:grpSp>
      <p:pic>
        <p:nvPicPr>
          <p:cNvPr id="3" name="Picture 2" descr="A picture containing drawing&#10;&#10;Description automatically generated">
            <a:extLst>
              <a:ext uri="{FF2B5EF4-FFF2-40B4-BE49-F238E27FC236}">
                <a16:creationId xmlns:a16="http://schemas.microsoft.com/office/drawing/2014/main" id="{8AFB9B58-3C31-4EFA-94C1-C4EE60851D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98460" y="3920490"/>
            <a:ext cx="180000" cy="180000"/>
          </a:xfrm>
          <a:prstGeom prst="rect">
            <a:avLst/>
          </a:prstGeom>
        </p:spPr>
      </p:pic>
      <p:pic>
        <p:nvPicPr>
          <p:cNvPr id="5" name="Picture 4">
            <a:extLst>
              <a:ext uri="{FF2B5EF4-FFF2-40B4-BE49-F238E27FC236}">
                <a16:creationId xmlns:a16="http://schemas.microsoft.com/office/drawing/2014/main" id="{81295AD5-98E5-427C-A1D2-7F3FBCF071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98460" y="4156378"/>
            <a:ext cx="180000" cy="180000"/>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DEC52848-DE12-4324-82E7-22B94D39864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98460" y="4381797"/>
            <a:ext cx="180000" cy="180000"/>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15458338-4865-4FC7-95E2-5E0DE9002D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95669" y="4616037"/>
            <a:ext cx="180000" cy="180000"/>
          </a:xfrm>
          <a:prstGeom prst="rect">
            <a:avLst/>
          </a:prstGeom>
        </p:spPr>
      </p:pic>
      <p:pic>
        <p:nvPicPr>
          <p:cNvPr id="33" name="Picture 32">
            <a:extLst>
              <a:ext uri="{FF2B5EF4-FFF2-40B4-BE49-F238E27FC236}">
                <a16:creationId xmlns:a16="http://schemas.microsoft.com/office/drawing/2014/main" id="{152B1F03-F961-4F35-9084-9842189BC9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95669" y="4851925"/>
            <a:ext cx="180000" cy="180000"/>
          </a:xfrm>
          <a:prstGeom prst="rect">
            <a:avLst/>
          </a:prstGeom>
        </p:spPr>
      </p:pic>
      <p:grpSp>
        <p:nvGrpSpPr>
          <p:cNvPr id="34" name="Group 33">
            <a:extLst>
              <a:ext uri="{FF2B5EF4-FFF2-40B4-BE49-F238E27FC236}">
                <a16:creationId xmlns:a16="http://schemas.microsoft.com/office/drawing/2014/main" id="{576D10F3-4261-4C36-9527-0615E82CFFDD}"/>
              </a:ext>
            </a:extLst>
          </p:cNvPr>
          <p:cNvGrpSpPr/>
          <p:nvPr/>
        </p:nvGrpSpPr>
        <p:grpSpPr>
          <a:xfrm>
            <a:off x="6022126" y="129261"/>
            <a:ext cx="2901376" cy="611634"/>
            <a:chOff x="6306124" y="63656"/>
            <a:chExt cx="2901376" cy="611634"/>
          </a:xfrm>
        </p:grpSpPr>
        <p:pic>
          <p:nvPicPr>
            <p:cNvPr id="36" name="Picture 35" descr="A picture containing table, game, room, computer&#10;&#10;Description automatically generated">
              <a:extLst>
                <a:ext uri="{FF2B5EF4-FFF2-40B4-BE49-F238E27FC236}">
                  <a16:creationId xmlns:a16="http://schemas.microsoft.com/office/drawing/2014/main" id="{32F8F51D-0D3E-49DC-AA55-1E7D527C99A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37" name="TextBox 36">
              <a:extLst>
                <a:ext uri="{FF2B5EF4-FFF2-40B4-BE49-F238E27FC236}">
                  <a16:creationId xmlns:a16="http://schemas.microsoft.com/office/drawing/2014/main" id="{5736C00B-C5DB-48FA-9C17-26BF8BF54425}"/>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38" name="Group 37">
            <a:extLst>
              <a:ext uri="{FF2B5EF4-FFF2-40B4-BE49-F238E27FC236}">
                <a16:creationId xmlns:a16="http://schemas.microsoft.com/office/drawing/2014/main" id="{D9FC9616-963C-4887-B2DA-DCA9C0603184}"/>
              </a:ext>
            </a:extLst>
          </p:cNvPr>
          <p:cNvGrpSpPr/>
          <p:nvPr/>
        </p:nvGrpSpPr>
        <p:grpSpPr>
          <a:xfrm>
            <a:off x="1032478" y="178719"/>
            <a:ext cx="2368800" cy="500400"/>
            <a:chOff x="474188" y="63656"/>
            <a:chExt cx="2901376" cy="611634"/>
          </a:xfrm>
        </p:grpSpPr>
        <p:pic>
          <p:nvPicPr>
            <p:cNvPr id="39" name="Picture 38" descr="A picture containing table, game, room, computer&#10;&#10;Description automatically generated">
              <a:extLst>
                <a:ext uri="{FF2B5EF4-FFF2-40B4-BE49-F238E27FC236}">
                  <a16:creationId xmlns:a16="http://schemas.microsoft.com/office/drawing/2014/main" id="{2CDCE0C7-E5B2-48C6-8130-2621AF97265A}"/>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40" name="TextBox 39">
              <a:extLst>
                <a:ext uri="{FF2B5EF4-FFF2-40B4-BE49-F238E27FC236}">
                  <a16:creationId xmlns:a16="http://schemas.microsoft.com/office/drawing/2014/main" id="{C2DDE076-88BC-473D-AFE1-BE689162F3BD}"/>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41" name="Group 40">
            <a:extLst>
              <a:ext uri="{FF2B5EF4-FFF2-40B4-BE49-F238E27FC236}">
                <a16:creationId xmlns:a16="http://schemas.microsoft.com/office/drawing/2014/main" id="{DBE3651D-970C-498A-8B62-FC96037C7D0E}"/>
              </a:ext>
            </a:extLst>
          </p:cNvPr>
          <p:cNvGrpSpPr/>
          <p:nvPr/>
        </p:nvGrpSpPr>
        <p:grpSpPr>
          <a:xfrm>
            <a:off x="3548363" y="180604"/>
            <a:ext cx="2367227" cy="499031"/>
            <a:chOff x="3385292" y="59382"/>
            <a:chExt cx="2901376" cy="611634"/>
          </a:xfrm>
        </p:grpSpPr>
        <p:pic>
          <p:nvPicPr>
            <p:cNvPr id="42" name="Picture 41" descr="A picture containing table, game, room, computer&#10;&#10;Description automatically generated">
              <a:extLst>
                <a:ext uri="{FF2B5EF4-FFF2-40B4-BE49-F238E27FC236}">
                  <a16:creationId xmlns:a16="http://schemas.microsoft.com/office/drawing/2014/main" id="{FB74D575-F9A9-41DA-8B34-FDBB273F5686}"/>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43" name="TextBox 42">
              <a:extLst>
                <a:ext uri="{FF2B5EF4-FFF2-40B4-BE49-F238E27FC236}">
                  <a16:creationId xmlns:a16="http://schemas.microsoft.com/office/drawing/2014/main" id="{E2E8B955-FF8E-4038-814F-27ADA48A3FAB}"/>
                </a:ext>
              </a:extLst>
            </p:cNvPr>
            <p:cNvSpPr txBox="1"/>
            <p:nvPr/>
          </p:nvSpPr>
          <p:spPr>
            <a:xfrm>
              <a:off x="3607684" y="175116"/>
              <a:ext cx="2326688" cy="377225"/>
            </a:xfrm>
            <a:prstGeom prst="rect">
              <a:avLst/>
            </a:prstGeom>
            <a:noFill/>
          </p:spPr>
          <p:txBody>
            <a:bodyPr wrap="none" rtlCol="0">
              <a:spAutoFit/>
            </a:bodyPr>
            <a:lstStyle/>
            <a:p>
              <a:r>
                <a:rPr lang="it-IT" sz="1400" dirty="0">
                  <a:solidFill>
                    <a:schemeClr val="bg1"/>
                  </a:solidFill>
                </a:rPr>
                <a:t>FEATURE ENGINEERING</a:t>
              </a:r>
            </a:p>
          </p:txBody>
        </p:sp>
      </p:grpSp>
      <p:grpSp>
        <p:nvGrpSpPr>
          <p:cNvPr id="44" name="Group 43">
            <a:extLst>
              <a:ext uri="{FF2B5EF4-FFF2-40B4-BE49-F238E27FC236}">
                <a16:creationId xmlns:a16="http://schemas.microsoft.com/office/drawing/2014/main" id="{33DBEE11-DD78-4406-B41F-75D3A6B8C0CB}"/>
              </a:ext>
            </a:extLst>
          </p:cNvPr>
          <p:cNvGrpSpPr/>
          <p:nvPr/>
        </p:nvGrpSpPr>
        <p:grpSpPr>
          <a:xfrm>
            <a:off x="9069014" y="180604"/>
            <a:ext cx="2368800" cy="500400"/>
            <a:chOff x="9217228" y="67930"/>
            <a:chExt cx="2901376" cy="611634"/>
          </a:xfrm>
        </p:grpSpPr>
        <p:pic>
          <p:nvPicPr>
            <p:cNvPr id="45" name="Picture 44" descr="A picture containing table, game, room, computer&#10;&#10;Description automatically generated">
              <a:extLst>
                <a:ext uri="{FF2B5EF4-FFF2-40B4-BE49-F238E27FC236}">
                  <a16:creationId xmlns:a16="http://schemas.microsoft.com/office/drawing/2014/main" id="{15AE272D-D35B-4697-93B7-3FB2C3C26548}"/>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46" name="TextBox 45">
              <a:extLst>
                <a:ext uri="{FF2B5EF4-FFF2-40B4-BE49-F238E27FC236}">
                  <a16:creationId xmlns:a16="http://schemas.microsoft.com/office/drawing/2014/main" id="{6D468F8D-DE71-4F3C-A818-DD8D03B5F922}"/>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Tree>
    <p:extLst>
      <p:ext uri="{BB962C8B-B14F-4D97-AF65-F5344CB8AC3E}">
        <p14:creationId xmlns:p14="http://schemas.microsoft.com/office/powerpoint/2010/main" val="2064919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 up of a logo&#10;&#10;Description automatically generated">
            <a:extLst>
              <a:ext uri="{FF2B5EF4-FFF2-40B4-BE49-F238E27FC236}">
                <a16:creationId xmlns:a16="http://schemas.microsoft.com/office/drawing/2014/main" id="{09FF91DE-E389-4E08-94E7-E656CD43EA2D}"/>
              </a:ext>
            </a:extLst>
          </p:cNvPr>
          <p:cNvPicPr>
            <a:picLocks/>
          </p:cNvPicPr>
          <p:nvPr/>
        </p:nvPicPr>
        <p:blipFill>
          <a:blip r:embed="rId3">
            <a:alphaModFix amt="20000"/>
            <a:extLst>
              <a:ext uri="{28A0092B-C50C-407E-A947-70E740481C1C}">
                <a14:useLocalDpi xmlns:a14="http://schemas.microsoft.com/office/drawing/2010/main" val="0"/>
              </a:ext>
            </a:extLst>
          </a:blip>
          <a:stretch>
            <a:fillRect/>
          </a:stretch>
        </p:blipFill>
        <p:spPr>
          <a:xfrm>
            <a:off x="-618563" y="89565"/>
            <a:ext cx="14158800" cy="7693200"/>
          </a:xfrm>
          <a:prstGeom prst="rect">
            <a:avLst/>
          </a:prstGeom>
        </p:spPr>
      </p:pic>
      <p:sp>
        <p:nvSpPr>
          <p:cNvPr id="4" name="Rectangle 3">
            <a:extLst>
              <a:ext uri="{FF2B5EF4-FFF2-40B4-BE49-F238E27FC236}">
                <a16:creationId xmlns:a16="http://schemas.microsoft.com/office/drawing/2014/main" id="{F3D05E01-817D-4070-8335-F5AE39F72B0B}"/>
              </a:ext>
            </a:extLst>
          </p:cNvPr>
          <p:cNvSpPr>
            <a:spLocks noChangeArrowheads="1"/>
          </p:cNvSpPr>
          <p:nvPr/>
        </p:nvSpPr>
        <p:spPr bwMode="auto">
          <a:xfrm>
            <a:off x="3103123" y="20843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6">
            <a:extLst>
              <a:ext uri="{FF2B5EF4-FFF2-40B4-BE49-F238E27FC236}">
                <a16:creationId xmlns:a16="http://schemas.microsoft.com/office/drawing/2014/main" id="{EF66C115-D596-4A45-BA3D-26D1DDF2F2A0}"/>
              </a:ext>
            </a:extLst>
          </p:cNvPr>
          <p:cNvSpPr>
            <a:spLocks noChangeArrowheads="1"/>
          </p:cNvSpPr>
          <p:nvPr/>
        </p:nvSpPr>
        <p:spPr bwMode="auto">
          <a:xfrm>
            <a:off x="-9088877" y="8762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8B17045-DC67-49AD-AD8A-FFD698A9E9C6}"/>
              </a:ext>
            </a:extLst>
          </p:cNvPr>
          <p:cNvSpPr/>
          <p:nvPr/>
        </p:nvSpPr>
        <p:spPr>
          <a:xfrm>
            <a:off x="1753734" y="2082591"/>
            <a:ext cx="2521459" cy="400110"/>
          </a:xfrm>
          <a:prstGeom prst="rect">
            <a:avLst/>
          </a:prstGeom>
        </p:spPr>
        <p:txBody>
          <a:bodyPr wrap="none">
            <a:spAutoFit/>
          </a:bodyPr>
          <a:lstStyle/>
          <a:p>
            <a:pPr lvl="0"/>
            <a:r>
              <a:rPr lang="it-IT" sz="2000" dirty="0" err="1"/>
              <a:t>Vector</a:t>
            </a:r>
            <a:r>
              <a:rPr lang="it-IT" sz="2000" dirty="0"/>
              <a:t> </a:t>
            </a:r>
            <a:r>
              <a:rPr lang="it-IT" sz="2000" dirty="0" err="1"/>
              <a:t>Assembling</a:t>
            </a:r>
            <a:r>
              <a:rPr lang="it-IT" sz="2000" dirty="0"/>
              <a:t> pt1</a:t>
            </a:r>
          </a:p>
        </p:txBody>
      </p:sp>
      <p:sp>
        <p:nvSpPr>
          <p:cNvPr id="10" name="TextBox 9">
            <a:extLst>
              <a:ext uri="{FF2B5EF4-FFF2-40B4-BE49-F238E27FC236}">
                <a16:creationId xmlns:a16="http://schemas.microsoft.com/office/drawing/2014/main" id="{7B3E955D-8487-4656-9DFD-71F8F954A8FA}"/>
              </a:ext>
            </a:extLst>
          </p:cNvPr>
          <p:cNvSpPr txBox="1"/>
          <p:nvPr/>
        </p:nvSpPr>
        <p:spPr>
          <a:xfrm>
            <a:off x="432619" y="829074"/>
            <a:ext cx="11759381" cy="523220"/>
          </a:xfrm>
          <a:prstGeom prst="rect">
            <a:avLst/>
          </a:prstGeom>
          <a:noFill/>
        </p:spPr>
        <p:txBody>
          <a:bodyPr wrap="square" rtlCol="0">
            <a:spAutoFit/>
          </a:bodyPr>
          <a:lstStyle/>
          <a:p>
            <a:pPr algn="ctr"/>
            <a:r>
              <a:rPr lang="it-IT" sz="2800" dirty="0"/>
              <a:t>Steps of the pipeline</a:t>
            </a:r>
          </a:p>
        </p:txBody>
      </p:sp>
      <p:sp>
        <p:nvSpPr>
          <p:cNvPr id="11" name="Rectangle 10">
            <a:extLst>
              <a:ext uri="{FF2B5EF4-FFF2-40B4-BE49-F238E27FC236}">
                <a16:creationId xmlns:a16="http://schemas.microsoft.com/office/drawing/2014/main" id="{2FF31834-232A-443E-9678-4810E4CCC5A6}"/>
              </a:ext>
            </a:extLst>
          </p:cNvPr>
          <p:cNvSpPr/>
          <p:nvPr/>
        </p:nvSpPr>
        <p:spPr>
          <a:xfrm>
            <a:off x="5508065" y="2093337"/>
            <a:ext cx="1903919" cy="400110"/>
          </a:xfrm>
          <a:prstGeom prst="rect">
            <a:avLst/>
          </a:prstGeom>
        </p:spPr>
        <p:txBody>
          <a:bodyPr wrap="none">
            <a:spAutoFit/>
          </a:bodyPr>
          <a:lstStyle/>
          <a:p>
            <a:pPr lvl="0"/>
            <a:r>
              <a:rPr lang="it-IT" sz="2000" dirty="0"/>
              <a:t>Standard </a:t>
            </a:r>
            <a:r>
              <a:rPr lang="it-IT" sz="2000" dirty="0" err="1"/>
              <a:t>Scaling</a:t>
            </a:r>
            <a:endParaRPr lang="it-IT" sz="2000" dirty="0"/>
          </a:p>
        </p:txBody>
      </p:sp>
      <p:sp>
        <p:nvSpPr>
          <p:cNvPr id="13" name="Rectangle 12">
            <a:extLst>
              <a:ext uri="{FF2B5EF4-FFF2-40B4-BE49-F238E27FC236}">
                <a16:creationId xmlns:a16="http://schemas.microsoft.com/office/drawing/2014/main" id="{80CAFC31-5717-4E40-A1F4-7D2192A20586}"/>
              </a:ext>
            </a:extLst>
          </p:cNvPr>
          <p:cNvSpPr/>
          <p:nvPr/>
        </p:nvSpPr>
        <p:spPr>
          <a:xfrm>
            <a:off x="8644856" y="2141477"/>
            <a:ext cx="2521459" cy="400110"/>
          </a:xfrm>
          <a:prstGeom prst="rect">
            <a:avLst/>
          </a:prstGeom>
        </p:spPr>
        <p:txBody>
          <a:bodyPr wrap="none">
            <a:spAutoFit/>
          </a:bodyPr>
          <a:lstStyle/>
          <a:p>
            <a:pPr lvl="0" algn="ctr"/>
            <a:r>
              <a:rPr lang="it-IT" sz="2000" dirty="0" err="1"/>
              <a:t>Vector</a:t>
            </a:r>
            <a:r>
              <a:rPr lang="it-IT" sz="2000" dirty="0"/>
              <a:t> </a:t>
            </a:r>
            <a:r>
              <a:rPr lang="it-IT" sz="2000" dirty="0" err="1"/>
              <a:t>Assembling</a:t>
            </a:r>
            <a:r>
              <a:rPr lang="it-IT" sz="2000" dirty="0"/>
              <a:t> pt2</a:t>
            </a:r>
          </a:p>
        </p:txBody>
      </p:sp>
      <p:sp>
        <p:nvSpPr>
          <p:cNvPr id="21" name="TextBox 20">
            <a:extLst>
              <a:ext uri="{FF2B5EF4-FFF2-40B4-BE49-F238E27FC236}">
                <a16:creationId xmlns:a16="http://schemas.microsoft.com/office/drawing/2014/main" id="{0836877E-7D77-4CD6-9CBC-FFA1974A6AF9}"/>
              </a:ext>
            </a:extLst>
          </p:cNvPr>
          <p:cNvSpPr txBox="1"/>
          <p:nvPr/>
        </p:nvSpPr>
        <p:spPr>
          <a:xfrm>
            <a:off x="1413873" y="3032844"/>
            <a:ext cx="3091010"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t>Aggregates</a:t>
            </a:r>
            <a:r>
              <a:rPr lang="it-IT" dirty="0"/>
              <a:t> the features of </a:t>
            </a:r>
            <a:r>
              <a:rPr lang="it-IT" dirty="0" err="1"/>
              <a:t>atmospheric</a:t>
            </a:r>
            <a:r>
              <a:rPr lang="it-IT" dirty="0"/>
              <a:t> </a:t>
            </a:r>
            <a:r>
              <a:rPr lang="it-IT" dirty="0" err="1"/>
              <a:t>parameters</a:t>
            </a:r>
            <a:r>
              <a:rPr lang="it-IT" dirty="0"/>
              <a:t> to </a:t>
            </a:r>
            <a:r>
              <a:rPr lang="it-IT" dirty="0" err="1"/>
              <a:t>permit</a:t>
            </a:r>
            <a:r>
              <a:rPr lang="it-IT" dirty="0"/>
              <a:t> the use of standard </a:t>
            </a:r>
            <a:r>
              <a:rPr lang="it-IT" dirty="0" err="1"/>
              <a:t>scaling</a:t>
            </a:r>
            <a:endParaRPr lang="it-IT" dirty="0"/>
          </a:p>
        </p:txBody>
      </p:sp>
      <p:sp>
        <p:nvSpPr>
          <p:cNvPr id="22" name="TextBox 21">
            <a:extLst>
              <a:ext uri="{FF2B5EF4-FFF2-40B4-BE49-F238E27FC236}">
                <a16:creationId xmlns:a16="http://schemas.microsoft.com/office/drawing/2014/main" id="{AABBF953-30E6-43B7-B8BF-4C87CC794D40}"/>
              </a:ext>
            </a:extLst>
          </p:cNvPr>
          <p:cNvSpPr txBox="1"/>
          <p:nvPr/>
        </p:nvSpPr>
        <p:spPr>
          <a:xfrm>
            <a:off x="8293976" y="3035667"/>
            <a:ext cx="3091011" cy="1754326"/>
          </a:xfrm>
          <a:prstGeom prst="rect">
            <a:avLst/>
          </a:prstGeom>
          <a:noFill/>
        </p:spPr>
        <p:txBody>
          <a:bodyPr wrap="square" rtlCol="0">
            <a:spAutoFit/>
          </a:bodyPr>
          <a:lstStyle/>
          <a:p>
            <a:pPr marL="285750" indent="-285750">
              <a:buFont typeface="Arial" panose="020B0604020202020204" pitchFamily="34" charset="0"/>
              <a:buChar char="•"/>
            </a:pPr>
            <a:r>
              <a:rPr lang="it-IT" dirty="0" err="1"/>
              <a:t>Aggregates</a:t>
            </a:r>
            <a:r>
              <a:rPr lang="it-IT" dirty="0"/>
              <a:t> the features of </a:t>
            </a:r>
            <a:r>
              <a:rPr lang="it-IT" dirty="0" err="1"/>
              <a:t>atmospheric</a:t>
            </a:r>
            <a:r>
              <a:rPr lang="it-IT" dirty="0"/>
              <a:t> </a:t>
            </a:r>
            <a:r>
              <a:rPr lang="it-IT" dirty="0" err="1"/>
              <a:t>parameters</a:t>
            </a:r>
            <a:r>
              <a:rPr lang="it-IT" dirty="0"/>
              <a:t> with the </a:t>
            </a:r>
            <a:r>
              <a:rPr lang="it-IT" dirty="0" err="1"/>
              <a:t>vector</a:t>
            </a:r>
            <a:r>
              <a:rPr lang="it-IT" dirty="0"/>
              <a:t> of One Hot </a:t>
            </a:r>
            <a:r>
              <a:rPr lang="it-IT" dirty="0" err="1"/>
              <a:t>Encoded</a:t>
            </a:r>
            <a:r>
              <a:rPr lang="it-IT" dirty="0"/>
              <a:t> </a:t>
            </a:r>
            <a:r>
              <a:rPr lang="it-IT" dirty="0" err="1"/>
              <a:t>categorical</a:t>
            </a:r>
            <a:r>
              <a:rPr lang="it-IT" dirty="0"/>
              <a:t> features as a </a:t>
            </a:r>
            <a:r>
              <a:rPr lang="it-IT" dirty="0" err="1"/>
              <a:t>precondition</a:t>
            </a:r>
            <a:r>
              <a:rPr lang="it-IT" dirty="0"/>
              <a:t> for training</a:t>
            </a:r>
          </a:p>
        </p:txBody>
      </p:sp>
      <p:sp>
        <p:nvSpPr>
          <p:cNvPr id="23" name="TextBox 22">
            <a:extLst>
              <a:ext uri="{FF2B5EF4-FFF2-40B4-BE49-F238E27FC236}">
                <a16:creationId xmlns:a16="http://schemas.microsoft.com/office/drawing/2014/main" id="{0C07CA90-941C-4BF9-883C-0E91CDD75D61}"/>
              </a:ext>
            </a:extLst>
          </p:cNvPr>
          <p:cNvSpPr txBox="1"/>
          <p:nvPr/>
        </p:nvSpPr>
        <p:spPr>
          <a:xfrm>
            <a:off x="5101807" y="3072912"/>
            <a:ext cx="3091010" cy="923330"/>
          </a:xfrm>
          <a:prstGeom prst="rect">
            <a:avLst/>
          </a:prstGeom>
          <a:noFill/>
        </p:spPr>
        <p:txBody>
          <a:bodyPr wrap="square" rtlCol="0">
            <a:spAutoFit/>
          </a:bodyPr>
          <a:lstStyle/>
          <a:p>
            <a:pPr marL="285750" indent="-285750">
              <a:buFont typeface="Arial" panose="020B0604020202020204" pitchFamily="34" charset="0"/>
              <a:buChar char="•"/>
            </a:pPr>
            <a:r>
              <a:rPr lang="it-IT" dirty="0" err="1"/>
              <a:t>Scales</a:t>
            </a:r>
            <a:r>
              <a:rPr lang="it-IT" dirty="0"/>
              <a:t> the </a:t>
            </a:r>
            <a:r>
              <a:rPr lang="it-IT" dirty="0" err="1"/>
              <a:t>atmosperic</a:t>
            </a:r>
            <a:r>
              <a:rPr lang="it-IT" dirty="0"/>
              <a:t> </a:t>
            </a:r>
            <a:r>
              <a:rPr lang="it-IT" dirty="0" err="1"/>
              <a:t>parameters</a:t>
            </a:r>
            <a:r>
              <a:rPr lang="it-IT" dirty="0"/>
              <a:t> </a:t>
            </a:r>
            <a:r>
              <a:rPr lang="it-IT" dirty="0" err="1"/>
              <a:t>using</a:t>
            </a:r>
            <a:r>
              <a:rPr lang="it-IT" dirty="0"/>
              <a:t> </a:t>
            </a:r>
            <a:r>
              <a:rPr lang="it-IT" dirty="0" err="1"/>
              <a:t>standardization</a:t>
            </a:r>
            <a:r>
              <a:rPr lang="it-IT" dirty="0"/>
              <a:t> formula</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586600F-24ED-45A1-BA2B-36156FFD4435}"/>
                  </a:ext>
                </a:extLst>
              </p:cNvPr>
              <p:cNvSpPr/>
              <p:nvPr/>
            </p:nvSpPr>
            <p:spPr>
              <a:xfrm>
                <a:off x="5828283" y="4089782"/>
                <a:ext cx="1280415" cy="6039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𝑥</m:t>
                          </m:r>
                        </m:e>
                        <m:sup>
                          <m:r>
                            <a:rPr lang="it-IT" i="0">
                              <a:latin typeface="Cambria Math" panose="02040503050406030204" pitchFamily="18" charset="0"/>
                            </a:rPr>
                            <m:t>′</m:t>
                          </m:r>
                        </m:sup>
                      </m:sSup>
                      <m:r>
                        <a:rPr lang="it-IT" i="0">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𝑥</m:t>
                          </m:r>
                          <m:r>
                            <a:rPr lang="it-IT" i="0">
                              <a:latin typeface="Cambria Math" panose="02040503050406030204" pitchFamily="18" charset="0"/>
                            </a:rPr>
                            <m:t>−</m:t>
                          </m:r>
                          <m:acc>
                            <m:accPr>
                              <m:chr m:val="̅"/>
                              <m:ctrlPr>
                                <a:rPr lang="it-IT" i="1">
                                  <a:latin typeface="Cambria Math" panose="02040503050406030204" pitchFamily="18" charset="0"/>
                                </a:rPr>
                              </m:ctrlPr>
                            </m:accPr>
                            <m:e>
                              <m:r>
                                <a:rPr lang="it-IT" i="1">
                                  <a:latin typeface="Cambria Math" panose="02040503050406030204" pitchFamily="18" charset="0"/>
                                </a:rPr>
                                <m:t>𝑥</m:t>
                              </m:r>
                            </m:e>
                          </m:acc>
                        </m:num>
                        <m:den>
                          <m:r>
                            <a:rPr lang="it-IT" i="1">
                              <a:latin typeface="Cambria Math" panose="02040503050406030204" pitchFamily="18" charset="0"/>
                            </a:rPr>
                            <m:t>𝜎</m:t>
                          </m:r>
                        </m:den>
                      </m:f>
                    </m:oMath>
                  </m:oMathPara>
                </a14:m>
                <a:endParaRPr lang="it-IT" dirty="0"/>
              </a:p>
            </p:txBody>
          </p:sp>
        </mc:Choice>
        <mc:Fallback xmlns="">
          <p:sp>
            <p:nvSpPr>
              <p:cNvPr id="24" name="Rectangle 23">
                <a:extLst>
                  <a:ext uri="{FF2B5EF4-FFF2-40B4-BE49-F238E27FC236}">
                    <a16:creationId xmlns:a16="http://schemas.microsoft.com/office/drawing/2014/main" id="{2586600F-24ED-45A1-BA2B-36156FFD4435}"/>
                  </a:ext>
                </a:extLst>
              </p:cNvPr>
              <p:cNvSpPr>
                <a:spLocks noRot="1" noChangeAspect="1" noMove="1" noResize="1" noEditPoints="1" noAdjustHandles="1" noChangeArrowheads="1" noChangeShapeType="1" noTextEdit="1"/>
              </p:cNvSpPr>
              <p:nvPr/>
            </p:nvSpPr>
            <p:spPr>
              <a:xfrm>
                <a:off x="5828283" y="4089782"/>
                <a:ext cx="1280415" cy="603948"/>
              </a:xfrm>
              <a:prstGeom prst="rect">
                <a:avLst/>
              </a:prstGeom>
              <a:blipFill>
                <a:blip r:embed="rId4"/>
                <a:stretch>
                  <a:fillRect/>
                </a:stretch>
              </a:blipFill>
            </p:spPr>
            <p:txBody>
              <a:bodyPr/>
              <a:lstStyle/>
              <a:p>
                <a:r>
                  <a:rPr lang="it-IT">
                    <a:noFill/>
                  </a:rPr>
                  <a:t> </a:t>
                </a:r>
              </a:p>
            </p:txBody>
          </p:sp>
        </mc:Fallback>
      </mc:AlternateContent>
      <p:sp>
        <p:nvSpPr>
          <p:cNvPr id="26" name="Rectangle 25">
            <a:extLst>
              <a:ext uri="{FF2B5EF4-FFF2-40B4-BE49-F238E27FC236}">
                <a16:creationId xmlns:a16="http://schemas.microsoft.com/office/drawing/2014/main" id="{819CB8B3-6FBB-4F69-93E4-6FE2E77C7FC1}"/>
              </a:ext>
            </a:extLst>
          </p:cNvPr>
          <p:cNvSpPr/>
          <p:nvPr/>
        </p:nvSpPr>
        <p:spPr>
          <a:xfrm>
            <a:off x="0" y="0"/>
            <a:ext cx="432000" cy="6858000"/>
          </a:xfrm>
          <a:prstGeom prst="rect">
            <a:avLst/>
          </a:prstGeom>
          <a:solidFill>
            <a:srgbClr val="94B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ctangle 26">
            <a:extLst>
              <a:ext uri="{FF2B5EF4-FFF2-40B4-BE49-F238E27FC236}">
                <a16:creationId xmlns:a16="http://schemas.microsoft.com/office/drawing/2014/main" id="{BBD4D7B7-DA88-42DC-B595-CBE5FCFF4CE0}"/>
              </a:ext>
            </a:extLst>
          </p:cNvPr>
          <p:cNvSpPr/>
          <p:nvPr/>
        </p:nvSpPr>
        <p:spPr>
          <a:xfrm rot="16200000">
            <a:off x="-3222399" y="3259723"/>
            <a:ext cx="6858000" cy="338554"/>
          </a:xfrm>
          <a:prstGeom prst="rect">
            <a:avLst/>
          </a:prstGeom>
        </p:spPr>
        <p:txBody>
          <a:bodyPr wrap="square">
            <a:spAutoFit/>
          </a:bodyPr>
          <a:lstStyle/>
          <a:p>
            <a:pPr algn="ctr">
              <a:spcAft>
                <a:spcPts val="0"/>
              </a:spcAft>
            </a:pPr>
            <a:r>
              <a:rPr lang="en-GB"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t>A data-driven analysis for car accident characteristics in U.S. using Apache Spark </a:t>
            </a:r>
            <a:endParaRPr lang="it-IT"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endParaRPr>
          </a:p>
        </p:txBody>
      </p:sp>
      <p:grpSp>
        <p:nvGrpSpPr>
          <p:cNvPr id="34" name="Group 33">
            <a:extLst>
              <a:ext uri="{FF2B5EF4-FFF2-40B4-BE49-F238E27FC236}">
                <a16:creationId xmlns:a16="http://schemas.microsoft.com/office/drawing/2014/main" id="{9C9C7B26-9F85-44B3-A549-4C39F49BA7ED}"/>
              </a:ext>
            </a:extLst>
          </p:cNvPr>
          <p:cNvGrpSpPr/>
          <p:nvPr/>
        </p:nvGrpSpPr>
        <p:grpSpPr>
          <a:xfrm>
            <a:off x="6022126" y="129261"/>
            <a:ext cx="2901376" cy="611634"/>
            <a:chOff x="6306124" y="63656"/>
            <a:chExt cx="2901376" cy="611634"/>
          </a:xfrm>
        </p:grpSpPr>
        <p:pic>
          <p:nvPicPr>
            <p:cNvPr id="35" name="Picture 34" descr="A picture containing table, game, room, computer&#10;&#10;Description automatically generated">
              <a:extLst>
                <a:ext uri="{FF2B5EF4-FFF2-40B4-BE49-F238E27FC236}">
                  <a16:creationId xmlns:a16="http://schemas.microsoft.com/office/drawing/2014/main" id="{A75B8283-5CEB-4674-A873-9F4181B7C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36" name="TextBox 35">
              <a:extLst>
                <a:ext uri="{FF2B5EF4-FFF2-40B4-BE49-F238E27FC236}">
                  <a16:creationId xmlns:a16="http://schemas.microsoft.com/office/drawing/2014/main" id="{F412470B-87E1-43A2-ADF1-788D47CEA979}"/>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37" name="Group 36">
            <a:extLst>
              <a:ext uri="{FF2B5EF4-FFF2-40B4-BE49-F238E27FC236}">
                <a16:creationId xmlns:a16="http://schemas.microsoft.com/office/drawing/2014/main" id="{F585E4CD-EBA1-4D9B-AA5D-B285219DB1FF}"/>
              </a:ext>
            </a:extLst>
          </p:cNvPr>
          <p:cNvGrpSpPr/>
          <p:nvPr/>
        </p:nvGrpSpPr>
        <p:grpSpPr>
          <a:xfrm>
            <a:off x="1032478" y="178719"/>
            <a:ext cx="2368800" cy="500400"/>
            <a:chOff x="474188" y="63656"/>
            <a:chExt cx="2901376" cy="611634"/>
          </a:xfrm>
        </p:grpSpPr>
        <p:pic>
          <p:nvPicPr>
            <p:cNvPr id="38" name="Picture 37" descr="A picture containing table, game, room, computer&#10;&#10;Description automatically generated">
              <a:extLst>
                <a:ext uri="{FF2B5EF4-FFF2-40B4-BE49-F238E27FC236}">
                  <a16:creationId xmlns:a16="http://schemas.microsoft.com/office/drawing/2014/main" id="{A8CC0427-1337-4D26-B49F-1139D502529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39" name="TextBox 38">
              <a:extLst>
                <a:ext uri="{FF2B5EF4-FFF2-40B4-BE49-F238E27FC236}">
                  <a16:creationId xmlns:a16="http://schemas.microsoft.com/office/drawing/2014/main" id="{96D8CC93-E0F7-4A88-9C06-76FD59BD19AA}"/>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40" name="Group 39">
            <a:extLst>
              <a:ext uri="{FF2B5EF4-FFF2-40B4-BE49-F238E27FC236}">
                <a16:creationId xmlns:a16="http://schemas.microsoft.com/office/drawing/2014/main" id="{A6DD4A08-AB00-46AC-AA1D-8E51D5DC1D50}"/>
              </a:ext>
            </a:extLst>
          </p:cNvPr>
          <p:cNvGrpSpPr/>
          <p:nvPr/>
        </p:nvGrpSpPr>
        <p:grpSpPr>
          <a:xfrm>
            <a:off x="3548363" y="180604"/>
            <a:ext cx="2367227" cy="499031"/>
            <a:chOff x="3385292" y="59382"/>
            <a:chExt cx="2901376" cy="611634"/>
          </a:xfrm>
        </p:grpSpPr>
        <p:pic>
          <p:nvPicPr>
            <p:cNvPr id="41" name="Picture 40" descr="A picture containing table, game, room, computer&#10;&#10;Description automatically generated">
              <a:extLst>
                <a:ext uri="{FF2B5EF4-FFF2-40B4-BE49-F238E27FC236}">
                  <a16:creationId xmlns:a16="http://schemas.microsoft.com/office/drawing/2014/main" id="{AAD5D058-F280-4894-99B3-F104EACAEE20}"/>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42" name="TextBox 41">
              <a:extLst>
                <a:ext uri="{FF2B5EF4-FFF2-40B4-BE49-F238E27FC236}">
                  <a16:creationId xmlns:a16="http://schemas.microsoft.com/office/drawing/2014/main" id="{A411E3D7-78BC-440D-B50E-66A8C10A4C81}"/>
                </a:ext>
              </a:extLst>
            </p:cNvPr>
            <p:cNvSpPr txBox="1"/>
            <p:nvPr/>
          </p:nvSpPr>
          <p:spPr>
            <a:xfrm>
              <a:off x="3607684" y="175116"/>
              <a:ext cx="2326688" cy="377225"/>
            </a:xfrm>
            <a:prstGeom prst="rect">
              <a:avLst/>
            </a:prstGeom>
            <a:noFill/>
          </p:spPr>
          <p:txBody>
            <a:bodyPr wrap="none" rtlCol="0">
              <a:spAutoFit/>
            </a:bodyPr>
            <a:lstStyle/>
            <a:p>
              <a:r>
                <a:rPr lang="it-IT" sz="1400" dirty="0">
                  <a:solidFill>
                    <a:schemeClr val="bg1"/>
                  </a:solidFill>
                </a:rPr>
                <a:t>FEATURE ENGINEERING</a:t>
              </a:r>
            </a:p>
          </p:txBody>
        </p:sp>
      </p:grpSp>
      <p:grpSp>
        <p:nvGrpSpPr>
          <p:cNvPr id="43" name="Group 42">
            <a:extLst>
              <a:ext uri="{FF2B5EF4-FFF2-40B4-BE49-F238E27FC236}">
                <a16:creationId xmlns:a16="http://schemas.microsoft.com/office/drawing/2014/main" id="{DB72C366-4D41-4416-85CE-AD5CAADAB60F}"/>
              </a:ext>
            </a:extLst>
          </p:cNvPr>
          <p:cNvGrpSpPr/>
          <p:nvPr/>
        </p:nvGrpSpPr>
        <p:grpSpPr>
          <a:xfrm>
            <a:off x="9069014" y="180604"/>
            <a:ext cx="2368800" cy="500400"/>
            <a:chOff x="9217228" y="67930"/>
            <a:chExt cx="2901376" cy="611634"/>
          </a:xfrm>
        </p:grpSpPr>
        <p:pic>
          <p:nvPicPr>
            <p:cNvPr id="44" name="Picture 43" descr="A picture containing table, game, room, computer&#10;&#10;Description automatically generated">
              <a:extLst>
                <a:ext uri="{FF2B5EF4-FFF2-40B4-BE49-F238E27FC236}">
                  <a16:creationId xmlns:a16="http://schemas.microsoft.com/office/drawing/2014/main" id="{9E5BB6EE-56E7-47EE-A719-2A2BFB4FA2D5}"/>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45" name="TextBox 44">
              <a:extLst>
                <a:ext uri="{FF2B5EF4-FFF2-40B4-BE49-F238E27FC236}">
                  <a16:creationId xmlns:a16="http://schemas.microsoft.com/office/drawing/2014/main" id="{8F082065-B57A-4C85-86AE-42FA2855EC52}"/>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Tree>
    <p:extLst>
      <p:ext uri="{BB962C8B-B14F-4D97-AF65-F5344CB8AC3E}">
        <p14:creationId xmlns:p14="http://schemas.microsoft.com/office/powerpoint/2010/main" val="1862871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A close up of a logo&#10;&#10;Description automatically generated">
            <a:extLst>
              <a:ext uri="{FF2B5EF4-FFF2-40B4-BE49-F238E27FC236}">
                <a16:creationId xmlns:a16="http://schemas.microsoft.com/office/drawing/2014/main" id="{A4797955-C170-4350-BF76-56FCE1DCFB40}"/>
              </a:ext>
            </a:extLst>
          </p:cNvPr>
          <p:cNvPicPr>
            <a:picLocks/>
          </p:cNvPicPr>
          <p:nvPr/>
        </p:nvPicPr>
        <p:blipFill>
          <a:blip r:embed="rId3">
            <a:alphaModFix amt="20000"/>
            <a:extLst>
              <a:ext uri="{28A0092B-C50C-407E-A947-70E740481C1C}">
                <a14:useLocalDpi xmlns:a14="http://schemas.microsoft.com/office/drawing/2010/main" val="0"/>
              </a:ext>
            </a:extLst>
          </a:blip>
          <a:stretch>
            <a:fillRect/>
          </a:stretch>
        </p:blipFill>
        <p:spPr>
          <a:xfrm>
            <a:off x="-618563" y="89565"/>
            <a:ext cx="14158800" cy="7693200"/>
          </a:xfrm>
          <a:prstGeom prst="rect">
            <a:avLst/>
          </a:prstGeom>
        </p:spPr>
      </p:pic>
      <p:sp>
        <p:nvSpPr>
          <p:cNvPr id="8" name="TextBox 7">
            <a:extLst>
              <a:ext uri="{FF2B5EF4-FFF2-40B4-BE49-F238E27FC236}">
                <a16:creationId xmlns:a16="http://schemas.microsoft.com/office/drawing/2014/main" id="{D570F9D7-E53A-4905-A1F8-E576BB82DF88}"/>
              </a:ext>
            </a:extLst>
          </p:cNvPr>
          <p:cNvSpPr txBox="1"/>
          <p:nvPr/>
        </p:nvSpPr>
        <p:spPr>
          <a:xfrm>
            <a:off x="432619" y="829074"/>
            <a:ext cx="11759381" cy="523220"/>
          </a:xfrm>
          <a:prstGeom prst="rect">
            <a:avLst/>
          </a:prstGeom>
          <a:noFill/>
        </p:spPr>
        <p:txBody>
          <a:bodyPr wrap="square" rtlCol="0">
            <a:spAutoFit/>
          </a:bodyPr>
          <a:lstStyle/>
          <a:p>
            <a:pPr algn="ctr"/>
            <a:r>
              <a:rPr lang="it-IT" sz="2800" dirty="0"/>
              <a:t>Steps of the pipeline</a:t>
            </a:r>
          </a:p>
        </p:txBody>
      </p:sp>
      <p:sp>
        <p:nvSpPr>
          <p:cNvPr id="16" name="Rectangle 15">
            <a:extLst>
              <a:ext uri="{FF2B5EF4-FFF2-40B4-BE49-F238E27FC236}">
                <a16:creationId xmlns:a16="http://schemas.microsoft.com/office/drawing/2014/main" id="{BE3F3DD2-62FF-4DAA-AF13-1DEE2D20076C}"/>
              </a:ext>
            </a:extLst>
          </p:cNvPr>
          <p:cNvSpPr/>
          <p:nvPr/>
        </p:nvSpPr>
        <p:spPr>
          <a:xfrm>
            <a:off x="0" y="0"/>
            <a:ext cx="432000" cy="6858000"/>
          </a:xfrm>
          <a:prstGeom prst="rect">
            <a:avLst/>
          </a:prstGeom>
          <a:solidFill>
            <a:srgbClr val="94B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a:extLst>
              <a:ext uri="{FF2B5EF4-FFF2-40B4-BE49-F238E27FC236}">
                <a16:creationId xmlns:a16="http://schemas.microsoft.com/office/drawing/2014/main" id="{A0CC8780-BF72-4EAA-9CC6-BA16C822983F}"/>
              </a:ext>
            </a:extLst>
          </p:cNvPr>
          <p:cNvSpPr/>
          <p:nvPr/>
        </p:nvSpPr>
        <p:spPr>
          <a:xfrm rot="16200000">
            <a:off x="-3222399" y="3259723"/>
            <a:ext cx="6858000" cy="338554"/>
          </a:xfrm>
          <a:prstGeom prst="rect">
            <a:avLst/>
          </a:prstGeom>
        </p:spPr>
        <p:txBody>
          <a:bodyPr wrap="square">
            <a:spAutoFit/>
          </a:bodyPr>
          <a:lstStyle/>
          <a:p>
            <a:pPr algn="ctr">
              <a:spcAft>
                <a:spcPts val="0"/>
              </a:spcAft>
            </a:pPr>
            <a:r>
              <a:rPr lang="en-GB"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t>A data-driven analysis for car accident characteristics in U.S. using Apache Spark </a:t>
            </a:r>
            <a:endParaRPr lang="it-IT"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8" name="Picture 37">
            <a:extLst>
              <a:ext uri="{FF2B5EF4-FFF2-40B4-BE49-F238E27FC236}">
                <a16:creationId xmlns:a16="http://schemas.microsoft.com/office/drawing/2014/main" id="{9865BA42-292B-4CB7-89C4-F682E58FC5EC}"/>
              </a:ext>
            </a:extLst>
          </p:cNvPr>
          <p:cNvPicPr>
            <a:picLocks noChangeAspect="1"/>
          </p:cNvPicPr>
          <p:nvPr/>
        </p:nvPicPr>
        <p:blipFill>
          <a:blip r:embed="rId4"/>
          <a:stretch>
            <a:fillRect/>
          </a:stretch>
        </p:blipFill>
        <p:spPr>
          <a:xfrm>
            <a:off x="952604" y="2981825"/>
            <a:ext cx="3104253" cy="1622358"/>
          </a:xfrm>
          <a:prstGeom prst="rect">
            <a:avLst/>
          </a:prstGeom>
        </p:spPr>
      </p:pic>
      <p:pic>
        <p:nvPicPr>
          <p:cNvPr id="39" name="Picture 38">
            <a:extLst>
              <a:ext uri="{FF2B5EF4-FFF2-40B4-BE49-F238E27FC236}">
                <a16:creationId xmlns:a16="http://schemas.microsoft.com/office/drawing/2014/main" id="{D9FD3DF7-F78A-4F17-9075-7A2BC63250E7}"/>
              </a:ext>
            </a:extLst>
          </p:cNvPr>
          <p:cNvPicPr>
            <a:picLocks noChangeAspect="1"/>
          </p:cNvPicPr>
          <p:nvPr/>
        </p:nvPicPr>
        <p:blipFill>
          <a:blip r:embed="rId4"/>
          <a:stretch>
            <a:fillRect/>
          </a:stretch>
        </p:blipFill>
        <p:spPr>
          <a:xfrm>
            <a:off x="4738200" y="2981825"/>
            <a:ext cx="1570693" cy="820882"/>
          </a:xfrm>
          <a:prstGeom prst="rect">
            <a:avLst/>
          </a:prstGeom>
        </p:spPr>
      </p:pic>
      <p:sp>
        <p:nvSpPr>
          <p:cNvPr id="40" name="Rectangle: Rounded Corners 39">
            <a:extLst>
              <a:ext uri="{FF2B5EF4-FFF2-40B4-BE49-F238E27FC236}">
                <a16:creationId xmlns:a16="http://schemas.microsoft.com/office/drawing/2014/main" id="{0837B183-93A8-4BA4-8E71-0557C4A0E019}"/>
              </a:ext>
            </a:extLst>
          </p:cNvPr>
          <p:cNvSpPr/>
          <p:nvPr/>
        </p:nvSpPr>
        <p:spPr>
          <a:xfrm>
            <a:off x="718014" y="2858376"/>
            <a:ext cx="3472250" cy="1865870"/>
          </a:xfrm>
          <a:prstGeom prst="roundRect">
            <a:avLst/>
          </a:prstGeom>
          <a:no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1" name="Rectangle: Rounded Corners 40">
            <a:extLst>
              <a:ext uri="{FF2B5EF4-FFF2-40B4-BE49-F238E27FC236}">
                <a16:creationId xmlns:a16="http://schemas.microsoft.com/office/drawing/2014/main" id="{3D375811-B3C8-4843-B9E2-FEFE1C76AC66}"/>
              </a:ext>
            </a:extLst>
          </p:cNvPr>
          <p:cNvSpPr/>
          <p:nvPr/>
        </p:nvSpPr>
        <p:spPr>
          <a:xfrm>
            <a:off x="4572768" y="2850866"/>
            <a:ext cx="3472250" cy="1865870"/>
          </a:xfrm>
          <a:prstGeom prst="roundRect">
            <a:avLst/>
          </a:prstGeom>
          <a:no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2" name="Picture 41">
            <a:extLst>
              <a:ext uri="{FF2B5EF4-FFF2-40B4-BE49-F238E27FC236}">
                <a16:creationId xmlns:a16="http://schemas.microsoft.com/office/drawing/2014/main" id="{AAD1FBD0-9585-464B-8CCC-523BA8228ED7}"/>
              </a:ext>
            </a:extLst>
          </p:cNvPr>
          <p:cNvPicPr>
            <a:picLocks noChangeAspect="1"/>
          </p:cNvPicPr>
          <p:nvPr/>
        </p:nvPicPr>
        <p:blipFill>
          <a:blip r:embed="rId4"/>
          <a:stretch>
            <a:fillRect/>
          </a:stretch>
        </p:blipFill>
        <p:spPr>
          <a:xfrm>
            <a:off x="6315475" y="3162186"/>
            <a:ext cx="1570693" cy="820882"/>
          </a:xfrm>
          <a:prstGeom prst="rect">
            <a:avLst/>
          </a:prstGeom>
        </p:spPr>
      </p:pic>
      <p:pic>
        <p:nvPicPr>
          <p:cNvPr id="43" name="Picture 42">
            <a:extLst>
              <a:ext uri="{FF2B5EF4-FFF2-40B4-BE49-F238E27FC236}">
                <a16:creationId xmlns:a16="http://schemas.microsoft.com/office/drawing/2014/main" id="{20925BBF-CBDE-42C7-B0E2-D659DD8C1483}"/>
              </a:ext>
            </a:extLst>
          </p:cNvPr>
          <p:cNvPicPr>
            <a:picLocks noChangeAspect="1"/>
          </p:cNvPicPr>
          <p:nvPr/>
        </p:nvPicPr>
        <p:blipFill>
          <a:blip r:embed="rId4"/>
          <a:stretch>
            <a:fillRect/>
          </a:stretch>
        </p:blipFill>
        <p:spPr>
          <a:xfrm>
            <a:off x="5230341" y="3843986"/>
            <a:ext cx="1570693" cy="820882"/>
          </a:xfrm>
          <a:prstGeom prst="rect">
            <a:avLst/>
          </a:prstGeom>
        </p:spPr>
      </p:pic>
      <p:sp>
        <p:nvSpPr>
          <p:cNvPr id="44" name="Rectangle: Rounded Corners 43">
            <a:extLst>
              <a:ext uri="{FF2B5EF4-FFF2-40B4-BE49-F238E27FC236}">
                <a16:creationId xmlns:a16="http://schemas.microsoft.com/office/drawing/2014/main" id="{84980111-FE86-4CE0-AE51-AC42DDF4E36F}"/>
              </a:ext>
            </a:extLst>
          </p:cNvPr>
          <p:cNvSpPr/>
          <p:nvPr/>
        </p:nvSpPr>
        <p:spPr>
          <a:xfrm>
            <a:off x="8427522" y="2850866"/>
            <a:ext cx="3472250" cy="1865870"/>
          </a:xfrm>
          <a:prstGeom prst="roundRect">
            <a:avLst/>
          </a:prstGeom>
          <a:no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ctangle: Rounded Corners 44">
            <a:extLst>
              <a:ext uri="{FF2B5EF4-FFF2-40B4-BE49-F238E27FC236}">
                <a16:creationId xmlns:a16="http://schemas.microsoft.com/office/drawing/2014/main" id="{67AD7EAF-67D2-4F7D-BA48-9B768653175B}"/>
              </a:ext>
            </a:extLst>
          </p:cNvPr>
          <p:cNvSpPr/>
          <p:nvPr/>
        </p:nvSpPr>
        <p:spPr>
          <a:xfrm>
            <a:off x="5138627" y="3802707"/>
            <a:ext cx="1727159" cy="862161"/>
          </a:xfrm>
          <a:prstGeom prst="roundRect">
            <a:avLst/>
          </a:prstGeom>
          <a:noFill/>
          <a:ln w="952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ctangle: Rounded Corners 45">
            <a:extLst>
              <a:ext uri="{FF2B5EF4-FFF2-40B4-BE49-F238E27FC236}">
                <a16:creationId xmlns:a16="http://schemas.microsoft.com/office/drawing/2014/main" id="{034C92D4-0B3D-466F-BAD4-0CDC7C726F96}"/>
              </a:ext>
            </a:extLst>
          </p:cNvPr>
          <p:cNvSpPr/>
          <p:nvPr/>
        </p:nvSpPr>
        <p:spPr>
          <a:xfrm>
            <a:off x="4658594" y="2974361"/>
            <a:ext cx="1727159" cy="869624"/>
          </a:xfrm>
          <a:prstGeom prst="roundRect">
            <a:avLst/>
          </a:prstGeom>
          <a:noFill/>
          <a:ln w="952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ctangle: Rounded Corners 46">
            <a:extLst>
              <a:ext uri="{FF2B5EF4-FFF2-40B4-BE49-F238E27FC236}">
                <a16:creationId xmlns:a16="http://schemas.microsoft.com/office/drawing/2014/main" id="{758D2E26-E924-4481-9A94-F8203CBF44ED}"/>
              </a:ext>
            </a:extLst>
          </p:cNvPr>
          <p:cNvSpPr/>
          <p:nvPr/>
        </p:nvSpPr>
        <p:spPr>
          <a:xfrm>
            <a:off x="6298699" y="3152128"/>
            <a:ext cx="1650299" cy="830939"/>
          </a:xfrm>
          <a:prstGeom prst="roundRect">
            <a:avLst/>
          </a:prstGeom>
          <a:noFill/>
          <a:ln w="952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9" name="Picture 48" descr="A picture containing man, laptop&#10;&#10;Description automatically generated">
            <a:extLst>
              <a:ext uri="{FF2B5EF4-FFF2-40B4-BE49-F238E27FC236}">
                <a16:creationId xmlns:a16="http://schemas.microsoft.com/office/drawing/2014/main" id="{537B8480-D8CE-45B2-891A-E76491B40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8212" y="2909381"/>
            <a:ext cx="1269841" cy="787302"/>
          </a:xfrm>
          <a:prstGeom prst="rect">
            <a:avLst/>
          </a:prstGeom>
        </p:spPr>
      </p:pic>
      <p:pic>
        <p:nvPicPr>
          <p:cNvPr id="50" name="Picture 49" descr="A picture containing man, laptop&#10;&#10;Description automatically generated">
            <a:extLst>
              <a:ext uri="{FF2B5EF4-FFF2-40B4-BE49-F238E27FC236}">
                <a16:creationId xmlns:a16="http://schemas.microsoft.com/office/drawing/2014/main" id="{123FD136-C60C-4259-8750-C74F9AF7C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8987" y="2909382"/>
            <a:ext cx="1269842" cy="787302"/>
          </a:xfrm>
          <a:prstGeom prst="rect">
            <a:avLst/>
          </a:prstGeom>
        </p:spPr>
      </p:pic>
      <p:pic>
        <p:nvPicPr>
          <p:cNvPr id="51" name="Picture 50" descr="A picture containing man, laptop&#10;&#10;Description automatically generated">
            <a:extLst>
              <a:ext uri="{FF2B5EF4-FFF2-40B4-BE49-F238E27FC236}">
                <a16:creationId xmlns:a16="http://schemas.microsoft.com/office/drawing/2014/main" id="{65FD04C1-B3E8-4821-BAB2-1DC2BBB78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6679" y="3755197"/>
            <a:ext cx="1269843" cy="787302"/>
          </a:xfrm>
          <a:prstGeom prst="rect">
            <a:avLst/>
          </a:prstGeom>
        </p:spPr>
      </p:pic>
      <p:pic>
        <p:nvPicPr>
          <p:cNvPr id="52" name="Picture 51" descr="A picture containing man, laptop&#10;&#10;Description automatically generated">
            <a:extLst>
              <a:ext uri="{FF2B5EF4-FFF2-40B4-BE49-F238E27FC236}">
                <a16:creationId xmlns:a16="http://schemas.microsoft.com/office/drawing/2014/main" id="{9DB20680-3826-468B-85D2-66B391C010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061" y="3728874"/>
            <a:ext cx="1269841" cy="787302"/>
          </a:xfrm>
          <a:prstGeom prst="rect">
            <a:avLst/>
          </a:prstGeom>
        </p:spPr>
      </p:pic>
      <p:sp>
        <p:nvSpPr>
          <p:cNvPr id="53" name="Rectangle: Rounded Corners 52">
            <a:extLst>
              <a:ext uri="{FF2B5EF4-FFF2-40B4-BE49-F238E27FC236}">
                <a16:creationId xmlns:a16="http://schemas.microsoft.com/office/drawing/2014/main" id="{AE95FD36-3F17-4AA8-9A35-4BCCE6707B2C}"/>
              </a:ext>
            </a:extLst>
          </p:cNvPr>
          <p:cNvSpPr/>
          <p:nvPr/>
        </p:nvSpPr>
        <p:spPr>
          <a:xfrm>
            <a:off x="8596679" y="3758380"/>
            <a:ext cx="1269842" cy="787302"/>
          </a:xfrm>
          <a:prstGeom prst="roundRect">
            <a:avLst/>
          </a:prstGeom>
          <a:noFill/>
          <a:ln w="952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4" name="Rectangle: Rounded Corners 53">
            <a:extLst>
              <a:ext uri="{FF2B5EF4-FFF2-40B4-BE49-F238E27FC236}">
                <a16:creationId xmlns:a16="http://schemas.microsoft.com/office/drawing/2014/main" id="{9E18B6DD-3601-4DE1-8E55-C62357972F44}"/>
              </a:ext>
            </a:extLst>
          </p:cNvPr>
          <p:cNvSpPr/>
          <p:nvPr/>
        </p:nvSpPr>
        <p:spPr>
          <a:xfrm>
            <a:off x="10005764" y="3758380"/>
            <a:ext cx="1269842" cy="787302"/>
          </a:xfrm>
          <a:prstGeom prst="roundRect">
            <a:avLst/>
          </a:prstGeom>
          <a:noFill/>
          <a:ln w="952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5" name="Rectangle: Rounded Corners 54">
            <a:extLst>
              <a:ext uri="{FF2B5EF4-FFF2-40B4-BE49-F238E27FC236}">
                <a16:creationId xmlns:a16="http://schemas.microsoft.com/office/drawing/2014/main" id="{45C09B6D-7E10-44C4-AB4B-67B6A98BB7D4}"/>
              </a:ext>
            </a:extLst>
          </p:cNvPr>
          <p:cNvSpPr/>
          <p:nvPr/>
        </p:nvSpPr>
        <p:spPr>
          <a:xfrm>
            <a:off x="8991095" y="2909382"/>
            <a:ext cx="1269842" cy="787302"/>
          </a:xfrm>
          <a:prstGeom prst="roundRect">
            <a:avLst/>
          </a:prstGeom>
          <a:noFill/>
          <a:ln w="952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6" name="Rectangle: Rounded Corners 55">
            <a:extLst>
              <a:ext uri="{FF2B5EF4-FFF2-40B4-BE49-F238E27FC236}">
                <a16:creationId xmlns:a16="http://schemas.microsoft.com/office/drawing/2014/main" id="{2AC80B31-A9E1-49A4-B225-909F9C0CC9BC}"/>
              </a:ext>
            </a:extLst>
          </p:cNvPr>
          <p:cNvSpPr/>
          <p:nvPr/>
        </p:nvSpPr>
        <p:spPr>
          <a:xfrm>
            <a:off x="10398987" y="2911483"/>
            <a:ext cx="1269842" cy="787302"/>
          </a:xfrm>
          <a:prstGeom prst="roundRect">
            <a:avLst/>
          </a:prstGeom>
          <a:noFill/>
          <a:ln w="952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7" name="Rectangle 56">
            <a:extLst>
              <a:ext uri="{FF2B5EF4-FFF2-40B4-BE49-F238E27FC236}">
                <a16:creationId xmlns:a16="http://schemas.microsoft.com/office/drawing/2014/main" id="{25A4E028-B8C6-43BD-B22B-90F7A47DE8DA}"/>
              </a:ext>
            </a:extLst>
          </p:cNvPr>
          <p:cNvSpPr/>
          <p:nvPr/>
        </p:nvSpPr>
        <p:spPr>
          <a:xfrm>
            <a:off x="718014" y="2431438"/>
            <a:ext cx="3472250" cy="400110"/>
          </a:xfrm>
          <a:prstGeom prst="rect">
            <a:avLst/>
          </a:prstGeom>
        </p:spPr>
        <p:txBody>
          <a:bodyPr wrap="square">
            <a:spAutoFit/>
          </a:bodyPr>
          <a:lstStyle/>
          <a:p>
            <a:pPr lvl="0" algn="ctr"/>
            <a:r>
              <a:rPr lang="it-IT" sz="2000" dirty="0"/>
              <a:t>Decision </a:t>
            </a:r>
            <a:r>
              <a:rPr lang="it-IT" sz="2000" dirty="0" err="1"/>
              <a:t>Tree</a:t>
            </a:r>
            <a:endParaRPr lang="it-IT" sz="2000" dirty="0"/>
          </a:p>
        </p:txBody>
      </p:sp>
      <p:sp>
        <p:nvSpPr>
          <p:cNvPr id="58" name="Rectangle 57">
            <a:extLst>
              <a:ext uri="{FF2B5EF4-FFF2-40B4-BE49-F238E27FC236}">
                <a16:creationId xmlns:a16="http://schemas.microsoft.com/office/drawing/2014/main" id="{9013F48A-9A5D-404B-BB7E-1F7876D61F7A}"/>
              </a:ext>
            </a:extLst>
          </p:cNvPr>
          <p:cNvSpPr/>
          <p:nvPr/>
        </p:nvSpPr>
        <p:spPr>
          <a:xfrm>
            <a:off x="4572768" y="2431438"/>
            <a:ext cx="3472250" cy="400110"/>
          </a:xfrm>
          <a:prstGeom prst="rect">
            <a:avLst/>
          </a:prstGeom>
        </p:spPr>
        <p:txBody>
          <a:bodyPr wrap="square">
            <a:spAutoFit/>
          </a:bodyPr>
          <a:lstStyle/>
          <a:p>
            <a:pPr lvl="0" algn="ctr"/>
            <a:r>
              <a:rPr lang="it-IT" sz="2000" dirty="0"/>
              <a:t>Random </a:t>
            </a:r>
            <a:r>
              <a:rPr lang="it-IT" sz="2000" dirty="0" err="1"/>
              <a:t>Forest</a:t>
            </a:r>
            <a:endParaRPr lang="it-IT" sz="2000" dirty="0"/>
          </a:p>
        </p:txBody>
      </p:sp>
      <p:sp>
        <p:nvSpPr>
          <p:cNvPr id="59" name="Rectangle 58">
            <a:extLst>
              <a:ext uri="{FF2B5EF4-FFF2-40B4-BE49-F238E27FC236}">
                <a16:creationId xmlns:a16="http://schemas.microsoft.com/office/drawing/2014/main" id="{B3AED840-C648-4004-A60D-F833E8BA14DB}"/>
              </a:ext>
            </a:extLst>
          </p:cNvPr>
          <p:cNvSpPr/>
          <p:nvPr/>
        </p:nvSpPr>
        <p:spPr>
          <a:xfrm>
            <a:off x="8427522" y="2431438"/>
            <a:ext cx="3472250" cy="400110"/>
          </a:xfrm>
          <a:prstGeom prst="rect">
            <a:avLst/>
          </a:prstGeom>
        </p:spPr>
        <p:txBody>
          <a:bodyPr wrap="square">
            <a:spAutoFit/>
          </a:bodyPr>
          <a:lstStyle/>
          <a:p>
            <a:pPr lvl="0" algn="ctr"/>
            <a:r>
              <a:rPr lang="it-IT" sz="2000" dirty="0"/>
              <a:t>One-vs-Rest</a:t>
            </a:r>
          </a:p>
        </p:txBody>
      </p:sp>
      <p:sp>
        <p:nvSpPr>
          <p:cNvPr id="60" name="TextBox 59">
            <a:extLst>
              <a:ext uri="{FF2B5EF4-FFF2-40B4-BE49-F238E27FC236}">
                <a16:creationId xmlns:a16="http://schemas.microsoft.com/office/drawing/2014/main" id="{95C8E320-5E83-4522-B674-1F47383EC802}"/>
              </a:ext>
            </a:extLst>
          </p:cNvPr>
          <p:cNvSpPr txBox="1"/>
          <p:nvPr/>
        </p:nvSpPr>
        <p:spPr>
          <a:xfrm>
            <a:off x="432619" y="1502693"/>
            <a:ext cx="11759381" cy="369332"/>
          </a:xfrm>
          <a:prstGeom prst="rect">
            <a:avLst/>
          </a:prstGeom>
          <a:noFill/>
        </p:spPr>
        <p:txBody>
          <a:bodyPr wrap="square" rtlCol="0">
            <a:spAutoFit/>
          </a:bodyPr>
          <a:lstStyle/>
          <a:p>
            <a:pPr algn="ctr"/>
            <a:r>
              <a:rPr lang="it-IT" i="1" dirty="0"/>
              <a:t>Training</a:t>
            </a:r>
          </a:p>
        </p:txBody>
      </p:sp>
      <p:sp>
        <p:nvSpPr>
          <p:cNvPr id="62" name="TextBox 61">
            <a:extLst>
              <a:ext uri="{FF2B5EF4-FFF2-40B4-BE49-F238E27FC236}">
                <a16:creationId xmlns:a16="http://schemas.microsoft.com/office/drawing/2014/main" id="{D879E54E-27A2-42E1-960E-8A0EF5EC0B9F}"/>
              </a:ext>
            </a:extLst>
          </p:cNvPr>
          <p:cNvSpPr txBox="1"/>
          <p:nvPr/>
        </p:nvSpPr>
        <p:spPr>
          <a:xfrm>
            <a:off x="877509" y="4985975"/>
            <a:ext cx="2569999" cy="369332"/>
          </a:xfrm>
          <a:prstGeom prst="rect">
            <a:avLst/>
          </a:prstGeom>
          <a:noFill/>
        </p:spPr>
        <p:txBody>
          <a:bodyPr wrap="none" rtlCol="0">
            <a:spAutoFit/>
          </a:bodyPr>
          <a:lstStyle/>
          <a:p>
            <a:pPr marL="285750" indent="-285750">
              <a:buFont typeface="Wingdings" panose="05000000000000000000" pitchFamily="2" charset="2"/>
              <a:buChar char="§"/>
            </a:pPr>
            <a:r>
              <a:rPr lang="it-IT" dirty="0"/>
              <a:t>Maximum </a:t>
            </a:r>
            <a:r>
              <a:rPr lang="it-IT" dirty="0" err="1"/>
              <a:t>depth</a:t>
            </a:r>
            <a:r>
              <a:rPr lang="it-IT" dirty="0"/>
              <a:t> [3, 6]</a:t>
            </a:r>
          </a:p>
        </p:txBody>
      </p:sp>
      <p:sp>
        <p:nvSpPr>
          <p:cNvPr id="63" name="TextBox 62">
            <a:extLst>
              <a:ext uri="{FF2B5EF4-FFF2-40B4-BE49-F238E27FC236}">
                <a16:creationId xmlns:a16="http://schemas.microsoft.com/office/drawing/2014/main" id="{1E9E3D11-1EC1-45D0-B915-1DD7354B7546}"/>
              </a:ext>
            </a:extLst>
          </p:cNvPr>
          <p:cNvSpPr txBox="1"/>
          <p:nvPr/>
        </p:nvSpPr>
        <p:spPr>
          <a:xfrm>
            <a:off x="4732263" y="4968445"/>
            <a:ext cx="2687018" cy="646331"/>
          </a:xfrm>
          <a:prstGeom prst="rect">
            <a:avLst/>
          </a:prstGeom>
          <a:noFill/>
        </p:spPr>
        <p:txBody>
          <a:bodyPr wrap="none" rtlCol="0">
            <a:spAutoFit/>
          </a:bodyPr>
          <a:lstStyle/>
          <a:p>
            <a:pPr marL="285750" indent="-285750">
              <a:buFont typeface="Wingdings" panose="05000000000000000000" pitchFamily="2" charset="2"/>
              <a:buChar char="§"/>
            </a:pPr>
            <a:r>
              <a:rPr lang="it-IT" dirty="0"/>
              <a:t>Maximum </a:t>
            </a:r>
            <a:r>
              <a:rPr lang="it-IT" dirty="0" err="1"/>
              <a:t>depth</a:t>
            </a:r>
            <a:r>
              <a:rPr lang="it-IT" dirty="0"/>
              <a:t> [5, 10]</a:t>
            </a:r>
          </a:p>
          <a:p>
            <a:pPr marL="285750" indent="-285750">
              <a:buFont typeface="Wingdings" panose="05000000000000000000" pitchFamily="2" charset="2"/>
              <a:buChar char="§"/>
            </a:pPr>
            <a:r>
              <a:rPr lang="it-IT" dirty="0"/>
              <a:t>Number of </a:t>
            </a:r>
            <a:r>
              <a:rPr lang="it-IT" dirty="0" err="1"/>
              <a:t>trees</a:t>
            </a:r>
            <a:r>
              <a:rPr lang="it-IT" dirty="0"/>
              <a:t> [5, 10]</a:t>
            </a:r>
          </a:p>
        </p:txBody>
      </p:sp>
      <p:sp>
        <p:nvSpPr>
          <p:cNvPr id="64" name="TextBox 63">
            <a:extLst>
              <a:ext uri="{FF2B5EF4-FFF2-40B4-BE49-F238E27FC236}">
                <a16:creationId xmlns:a16="http://schemas.microsoft.com/office/drawing/2014/main" id="{C6E51B8E-D916-4E2C-AE78-E76476A0138B}"/>
              </a:ext>
            </a:extLst>
          </p:cNvPr>
          <p:cNvSpPr txBox="1"/>
          <p:nvPr/>
        </p:nvSpPr>
        <p:spPr>
          <a:xfrm>
            <a:off x="8557890" y="4985975"/>
            <a:ext cx="3020122" cy="923330"/>
          </a:xfrm>
          <a:prstGeom prst="rect">
            <a:avLst/>
          </a:prstGeom>
          <a:noFill/>
        </p:spPr>
        <p:txBody>
          <a:bodyPr wrap="none" rtlCol="0">
            <a:spAutoFit/>
          </a:bodyPr>
          <a:lstStyle/>
          <a:p>
            <a:pPr marL="285750" indent="-285750">
              <a:buFont typeface="Wingdings" panose="05000000000000000000" pitchFamily="2" charset="2"/>
              <a:buChar char="§"/>
            </a:pPr>
            <a:r>
              <a:rPr lang="it-IT" dirty="0"/>
              <a:t>Use of </a:t>
            </a:r>
            <a:r>
              <a:rPr lang="it-IT" dirty="0" err="1"/>
              <a:t>logistic</a:t>
            </a:r>
            <a:r>
              <a:rPr lang="it-IT" dirty="0"/>
              <a:t> </a:t>
            </a:r>
            <a:r>
              <a:rPr lang="it-IT" dirty="0" err="1"/>
              <a:t>regression</a:t>
            </a:r>
            <a:endParaRPr lang="it-IT" dirty="0"/>
          </a:p>
          <a:p>
            <a:pPr marL="285750" indent="-285750">
              <a:buFont typeface="Wingdings" panose="05000000000000000000" pitchFamily="2" charset="2"/>
              <a:buChar char="§"/>
            </a:pPr>
            <a:r>
              <a:rPr lang="it-IT" dirty="0"/>
              <a:t>Maximum </a:t>
            </a:r>
            <a:r>
              <a:rPr lang="it-IT" dirty="0" err="1"/>
              <a:t>iterations</a:t>
            </a:r>
            <a:r>
              <a:rPr lang="it-IT" dirty="0"/>
              <a:t> [5, 10]</a:t>
            </a:r>
          </a:p>
          <a:p>
            <a:pPr marL="285750" indent="-285750">
              <a:buFont typeface="Wingdings" panose="05000000000000000000" pitchFamily="2" charset="2"/>
              <a:buChar char="§"/>
            </a:pPr>
            <a:r>
              <a:rPr lang="it-IT" dirty="0" err="1"/>
              <a:t>Fit</a:t>
            </a:r>
            <a:r>
              <a:rPr lang="it-IT" dirty="0"/>
              <a:t> </a:t>
            </a:r>
            <a:r>
              <a:rPr lang="it-IT" dirty="0" err="1"/>
              <a:t>intercept</a:t>
            </a:r>
            <a:r>
              <a:rPr lang="it-IT" dirty="0"/>
              <a:t> (True, False)</a:t>
            </a:r>
          </a:p>
        </p:txBody>
      </p:sp>
      <p:grpSp>
        <p:nvGrpSpPr>
          <p:cNvPr id="65" name="Group 64">
            <a:extLst>
              <a:ext uri="{FF2B5EF4-FFF2-40B4-BE49-F238E27FC236}">
                <a16:creationId xmlns:a16="http://schemas.microsoft.com/office/drawing/2014/main" id="{8E138A6A-C1F8-4732-8804-E7F4E7801E65}"/>
              </a:ext>
            </a:extLst>
          </p:cNvPr>
          <p:cNvGrpSpPr/>
          <p:nvPr/>
        </p:nvGrpSpPr>
        <p:grpSpPr>
          <a:xfrm>
            <a:off x="6022126" y="129261"/>
            <a:ext cx="2901376" cy="611634"/>
            <a:chOff x="6306124" y="63656"/>
            <a:chExt cx="2901376" cy="611634"/>
          </a:xfrm>
        </p:grpSpPr>
        <p:pic>
          <p:nvPicPr>
            <p:cNvPr id="66" name="Picture 65" descr="A picture containing table, game, room, computer&#10;&#10;Description automatically generated">
              <a:extLst>
                <a:ext uri="{FF2B5EF4-FFF2-40B4-BE49-F238E27FC236}">
                  <a16:creationId xmlns:a16="http://schemas.microsoft.com/office/drawing/2014/main" id="{15282DCF-0CD3-4165-89F7-E895F1EDF5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67" name="TextBox 66">
              <a:extLst>
                <a:ext uri="{FF2B5EF4-FFF2-40B4-BE49-F238E27FC236}">
                  <a16:creationId xmlns:a16="http://schemas.microsoft.com/office/drawing/2014/main" id="{62CE4FF4-58FC-4982-8F6B-D83662350F28}"/>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68" name="Group 67">
            <a:extLst>
              <a:ext uri="{FF2B5EF4-FFF2-40B4-BE49-F238E27FC236}">
                <a16:creationId xmlns:a16="http://schemas.microsoft.com/office/drawing/2014/main" id="{2B1182CD-70BD-45C8-A79D-B75EB60EA1E9}"/>
              </a:ext>
            </a:extLst>
          </p:cNvPr>
          <p:cNvGrpSpPr/>
          <p:nvPr/>
        </p:nvGrpSpPr>
        <p:grpSpPr>
          <a:xfrm>
            <a:off x="1032478" y="178719"/>
            <a:ext cx="2368800" cy="500400"/>
            <a:chOff x="474188" y="63656"/>
            <a:chExt cx="2901376" cy="611634"/>
          </a:xfrm>
        </p:grpSpPr>
        <p:pic>
          <p:nvPicPr>
            <p:cNvPr id="69" name="Picture 68" descr="A picture containing table, game, room, computer&#10;&#10;Description automatically generated">
              <a:extLst>
                <a:ext uri="{FF2B5EF4-FFF2-40B4-BE49-F238E27FC236}">
                  <a16:creationId xmlns:a16="http://schemas.microsoft.com/office/drawing/2014/main" id="{8F57B862-723A-495B-A4ED-CD7F3C4854F0}"/>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70" name="TextBox 69">
              <a:extLst>
                <a:ext uri="{FF2B5EF4-FFF2-40B4-BE49-F238E27FC236}">
                  <a16:creationId xmlns:a16="http://schemas.microsoft.com/office/drawing/2014/main" id="{687D1ADB-2C95-40C8-9AF8-D0530020AF62}"/>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71" name="Group 70">
            <a:extLst>
              <a:ext uri="{FF2B5EF4-FFF2-40B4-BE49-F238E27FC236}">
                <a16:creationId xmlns:a16="http://schemas.microsoft.com/office/drawing/2014/main" id="{07D050E3-682E-455B-86CB-BF5728BC768E}"/>
              </a:ext>
            </a:extLst>
          </p:cNvPr>
          <p:cNvGrpSpPr/>
          <p:nvPr/>
        </p:nvGrpSpPr>
        <p:grpSpPr>
          <a:xfrm>
            <a:off x="3548363" y="180604"/>
            <a:ext cx="2367227" cy="499031"/>
            <a:chOff x="3385292" y="59382"/>
            <a:chExt cx="2901376" cy="611634"/>
          </a:xfrm>
        </p:grpSpPr>
        <p:pic>
          <p:nvPicPr>
            <p:cNvPr id="72" name="Picture 71" descr="A picture containing table, game, room, computer&#10;&#10;Description automatically generated">
              <a:extLst>
                <a:ext uri="{FF2B5EF4-FFF2-40B4-BE49-F238E27FC236}">
                  <a16:creationId xmlns:a16="http://schemas.microsoft.com/office/drawing/2014/main" id="{CC296F80-79C9-4F1D-AD5C-9FD21AF5013B}"/>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73" name="TextBox 72">
              <a:extLst>
                <a:ext uri="{FF2B5EF4-FFF2-40B4-BE49-F238E27FC236}">
                  <a16:creationId xmlns:a16="http://schemas.microsoft.com/office/drawing/2014/main" id="{A5F429E3-5D35-4B09-A21B-59843CA6907F}"/>
                </a:ext>
              </a:extLst>
            </p:cNvPr>
            <p:cNvSpPr txBox="1"/>
            <p:nvPr/>
          </p:nvSpPr>
          <p:spPr>
            <a:xfrm>
              <a:off x="3607684" y="175116"/>
              <a:ext cx="2326688" cy="377225"/>
            </a:xfrm>
            <a:prstGeom prst="rect">
              <a:avLst/>
            </a:prstGeom>
            <a:noFill/>
          </p:spPr>
          <p:txBody>
            <a:bodyPr wrap="none" rtlCol="0">
              <a:spAutoFit/>
            </a:bodyPr>
            <a:lstStyle/>
            <a:p>
              <a:r>
                <a:rPr lang="it-IT" sz="1400" dirty="0">
                  <a:solidFill>
                    <a:schemeClr val="bg1"/>
                  </a:solidFill>
                </a:rPr>
                <a:t>FEATURE ENGINEERING</a:t>
              </a:r>
            </a:p>
          </p:txBody>
        </p:sp>
      </p:grpSp>
      <p:grpSp>
        <p:nvGrpSpPr>
          <p:cNvPr id="74" name="Group 73">
            <a:extLst>
              <a:ext uri="{FF2B5EF4-FFF2-40B4-BE49-F238E27FC236}">
                <a16:creationId xmlns:a16="http://schemas.microsoft.com/office/drawing/2014/main" id="{C78CF7EB-A441-4A74-89E8-92E6075EE2B2}"/>
              </a:ext>
            </a:extLst>
          </p:cNvPr>
          <p:cNvGrpSpPr/>
          <p:nvPr/>
        </p:nvGrpSpPr>
        <p:grpSpPr>
          <a:xfrm>
            <a:off x="9069014" y="180604"/>
            <a:ext cx="2368800" cy="500400"/>
            <a:chOff x="9217228" y="67930"/>
            <a:chExt cx="2901376" cy="611634"/>
          </a:xfrm>
        </p:grpSpPr>
        <p:pic>
          <p:nvPicPr>
            <p:cNvPr id="75" name="Picture 74" descr="A picture containing table, game, room, computer&#10;&#10;Description automatically generated">
              <a:extLst>
                <a:ext uri="{FF2B5EF4-FFF2-40B4-BE49-F238E27FC236}">
                  <a16:creationId xmlns:a16="http://schemas.microsoft.com/office/drawing/2014/main" id="{12CA59EC-CF04-4A40-A222-B6CB05305DD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76" name="TextBox 75">
              <a:extLst>
                <a:ext uri="{FF2B5EF4-FFF2-40B4-BE49-F238E27FC236}">
                  <a16:creationId xmlns:a16="http://schemas.microsoft.com/office/drawing/2014/main" id="{90F40B07-0333-40AC-AB8C-222E8CBA137C}"/>
                </a:ext>
              </a:extLst>
            </p:cNvPr>
            <p:cNvSpPr txBox="1"/>
            <p:nvPr/>
          </p:nvSpPr>
          <p:spPr>
            <a:xfrm>
              <a:off x="10166919" y="183984"/>
              <a:ext cx="797270" cy="307778"/>
            </a:xfrm>
            <a:prstGeom prst="rect">
              <a:avLst/>
            </a:prstGeom>
            <a:noFill/>
          </p:spPr>
          <p:txBody>
            <a:bodyPr wrap="none" rtlCol="0">
              <a:spAutoFit/>
            </a:bodyPr>
            <a:lstStyle/>
            <a:p>
              <a:r>
                <a:rPr lang="it-IT" sz="1400" dirty="0">
                  <a:solidFill>
                    <a:schemeClr val="bg1"/>
                  </a:solidFill>
                </a:rPr>
                <a:t>RESULTS</a:t>
              </a:r>
            </a:p>
          </p:txBody>
        </p:sp>
      </p:grpSp>
    </p:spTree>
    <p:extLst>
      <p:ext uri="{BB962C8B-B14F-4D97-AF65-F5344CB8AC3E}">
        <p14:creationId xmlns:p14="http://schemas.microsoft.com/office/powerpoint/2010/main" val="2463403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63C5077-DBC0-4891-A92A-8361CB0D3E9A}"/>
              </a:ext>
            </a:extLst>
          </p:cNvPr>
          <p:cNvGrpSpPr/>
          <p:nvPr/>
        </p:nvGrpSpPr>
        <p:grpSpPr>
          <a:xfrm>
            <a:off x="8536438" y="123479"/>
            <a:ext cx="2901376" cy="611634"/>
            <a:chOff x="9217228" y="67930"/>
            <a:chExt cx="2901376" cy="611634"/>
          </a:xfrm>
        </p:grpSpPr>
        <p:pic>
          <p:nvPicPr>
            <p:cNvPr id="18" name="Picture 17" descr="A picture containing table, game, room, computer&#10;&#10;Description automatically generated">
              <a:extLst>
                <a:ext uri="{FF2B5EF4-FFF2-40B4-BE49-F238E27FC236}">
                  <a16:creationId xmlns:a16="http://schemas.microsoft.com/office/drawing/2014/main" id="{2D6CC889-CD8E-473C-90DF-C59162F9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5" name="TextBox 14">
              <a:extLst>
                <a:ext uri="{FF2B5EF4-FFF2-40B4-BE49-F238E27FC236}">
                  <a16:creationId xmlns:a16="http://schemas.microsoft.com/office/drawing/2014/main" id="{FEEECE23-7901-4FE0-A081-169332001FD6}"/>
                </a:ext>
              </a:extLst>
            </p:cNvPr>
            <p:cNvSpPr txBox="1"/>
            <p:nvPr/>
          </p:nvSpPr>
          <p:spPr>
            <a:xfrm>
              <a:off x="10182591" y="189081"/>
              <a:ext cx="970650" cy="369332"/>
            </a:xfrm>
            <a:prstGeom prst="rect">
              <a:avLst/>
            </a:prstGeom>
            <a:noFill/>
          </p:spPr>
          <p:txBody>
            <a:bodyPr wrap="none" rtlCol="0">
              <a:spAutoFit/>
            </a:bodyPr>
            <a:lstStyle/>
            <a:p>
              <a:r>
                <a:rPr lang="it-IT" dirty="0">
                  <a:solidFill>
                    <a:schemeClr val="bg1"/>
                  </a:solidFill>
                </a:rPr>
                <a:t>RESULTS</a:t>
              </a:r>
            </a:p>
          </p:txBody>
        </p:sp>
      </p:grpSp>
      <p:grpSp>
        <p:nvGrpSpPr>
          <p:cNvPr id="19" name="Group 18">
            <a:extLst>
              <a:ext uri="{FF2B5EF4-FFF2-40B4-BE49-F238E27FC236}">
                <a16:creationId xmlns:a16="http://schemas.microsoft.com/office/drawing/2014/main" id="{A526A045-0ECD-4448-927F-3AF56299D6DB}"/>
              </a:ext>
            </a:extLst>
          </p:cNvPr>
          <p:cNvGrpSpPr/>
          <p:nvPr/>
        </p:nvGrpSpPr>
        <p:grpSpPr>
          <a:xfrm>
            <a:off x="1032478" y="179096"/>
            <a:ext cx="2368800" cy="500400"/>
            <a:chOff x="474188" y="63656"/>
            <a:chExt cx="2901376" cy="611634"/>
          </a:xfrm>
        </p:grpSpPr>
        <p:pic>
          <p:nvPicPr>
            <p:cNvPr id="20" name="Picture 19" descr="A picture containing table, game, room, computer&#10;&#10;Description automatically generated">
              <a:extLst>
                <a:ext uri="{FF2B5EF4-FFF2-40B4-BE49-F238E27FC236}">
                  <a16:creationId xmlns:a16="http://schemas.microsoft.com/office/drawing/2014/main" id="{913F899B-7F04-4707-BECA-44FAE28F7F9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1" name="TextBox 20">
              <a:extLst>
                <a:ext uri="{FF2B5EF4-FFF2-40B4-BE49-F238E27FC236}">
                  <a16:creationId xmlns:a16="http://schemas.microsoft.com/office/drawing/2014/main" id="{33A165FB-6DE3-41FA-9DD0-18F396659520}"/>
                </a:ext>
              </a:extLst>
            </p:cNvPr>
            <p:cNvSpPr txBox="1"/>
            <p:nvPr/>
          </p:nvSpPr>
          <p:spPr>
            <a:xfrm>
              <a:off x="1016934" y="172128"/>
              <a:ext cx="1434432" cy="307778"/>
            </a:xfrm>
            <a:prstGeom prst="rect">
              <a:avLst/>
            </a:prstGeom>
            <a:noFill/>
          </p:spPr>
          <p:txBody>
            <a:bodyPr wrap="none" rtlCol="0">
              <a:spAutoFit/>
            </a:bodyPr>
            <a:lstStyle/>
            <a:p>
              <a:r>
                <a:rPr lang="it-IT" sz="1400" dirty="0">
                  <a:solidFill>
                    <a:schemeClr val="bg1"/>
                  </a:solidFill>
                </a:rPr>
                <a:t>DATA CLEANSING</a:t>
              </a:r>
            </a:p>
          </p:txBody>
        </p:sp>
      </p:grpSp>
      <p:grpSp>
        <p:nvGrpSpPr>
          <p:cNvPr id="22" name="Group 21">
            <a:extLst>
              <a:ext uri="{FF2B5EF4-FFF2-40B4-BE49-F238E27FC236}">
                <a16:creationId xmlns:a16="http://schemas.microsoft.com/office/drawing/2014/main" id="{867E43C9-CEE3-4627-A81B-F399F84B46C6}"/>
              </a:ext>
            </a:extLst>
          </p:cNvPr>
          <p:cNvGrpSpPr/>
          <p:nvPr/>
        </p:nvGrpSpPr>
        <p:grpSpPr>
          <a:xfrm>
            <a:off x="3548363" y="180465"/>
            <a:ext cx="2367227" cy="499031"/>
            <a:chOff x="3385292" y="59382"/>
            <a:chExt cx="2901376" cy="611634"/>
          </a:xfrm>
        </p:grpSpPr>
        <p:pic>
          <p:nvPicPr>
            <p:cNvPr id="23" name="Picture 22" descr="A picture containing table, game, room, computer&#10;&#10;Description automatically generated">
              <a:extLst>
                <a:ext uri="{FF2B5EF4-FFF2-40B4-BE49-F238E27FC236}">
                  <a16:creationId xmlns:a16="http://schemas.microsoft.com/office/drawing/2014/main" id="{131B31AD-0DC0-4B96-AEAC-DB5EAD3BCC0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24" name="TextBox 23">
              <a:extLst>
                <a:ext uri="{FF2B5EF4-FFF2-40B4-BE49-F238E27FC236}">
                  <a16:creationId xmlns:a16="http://schemas.microsoft.com/office/drawing/2014/main" id="{00E9E8C9-F042-4BED-8851-70155D1E09F8}"/>
                </a:ext>
              </a:extLst>
            </p:cNvPr>
            <p:cNvSpPr txBox="1"/>
            <p:nvPr/>
          </p:nvSpPr>
          <p:spPr>
            <a:xfrm>
              <a:off x="3607684" y="175116"/>
              <a:ext cx="2326688" cy="377225"/>
            </a:xfrm>
            <a:prstGeom prst="rect">
              <a:avLst/>
            </a:prstGeom>
            <a:noFill/>
          </p:spPr>
          <p:txBody>
            <a:bodyPr wrap="none" rtlCol="0">
              <a:spAutoFit/>
            </a:bodyPr>
            <a:lstStyle/>
            <a:p>
              <a:r>
                <a:rPr lang="it-IT" sz="1400" dirty="0">
                  <a:solidFill>
                    <a:schemeClr val="bg1"/>
                  </a:solidFill>
                </a:rPr>
                <a:t>FEATURE ENGINEERING</a:t>
              </a:r>
            </a:p>
          </p:txBody>
        </p:sp>
      </p:grpSp>
      <p:grpSp>
        <p:nvGrpSpPr>
          <p:cNvPr id="28" name="Group 27">
            <a:extLst>
              <a:ext uri="{FF2B5EF4-FFF2-40B4-BE49-F238E27FC236}">
                <a16:creationId xmlns:a16="http://schemas.microsoft.com/office/drawing/2014/main" id="{3BB33D26-03B3-4001-A2E8-CDA96ADCFA9E}"/>
              </a:ext>
            </a:extLst>
          </p:cNvPr>
          <p:cNvGrpSpPr/>
          <p:nvPr/>
        </p:nvGrpSpPr>
        <p:grpSpPr>
          <a:xfrm>
            <a:off x="6022126" y="179096"/>
            <a:ext cx="2368800" cy="500400"/>
            <a:chOff x="6306124" y="63656"/>
            <a:chExt cx="2901376" cy="611634"/>
          </a:xfrm>
        </p:grpSpPr>
        <p:pic>
          <p:nvPicPr>
            <p:cNvPr id="29" name="Picture 28" descr="A picture containing table, game, room, computer&#10;&#10;Description automatically generated">
              <a:extLst>
                <a:ext uri="{FF2B5EF4-FFF2-40B4-BE49-F238E27FC236}">
                  <a16:creationId xmlns:a16="http://schemas.microsoft.com/office/drawing/2014/main" id="{7A19C12B-1B95-4EFA-B1AA-34967255FB29}"/>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30" name="TextBox 29">
              <a:extLst>
                <a:ext uri="{FF2B5EF4-FFF2-40B4-BE49-F238E27FC236}">
                  <a16:creationId xmlns:a16="http://schemas.microsoft.com/office/drawing/2014/main" id="{3C334958-1E05-45A3-A35C-F7CC9590FEEB}"/>
                </a:ext>
              </a:extLst>
            </p:cNvPr>
            <p:cNvSpPr txBox="1"/>
            <p:nvPr/>
          </p:nvSpPr>
          <p:spPr>
            <a:xfrm>
              <a:off x="6384627" y="179252"/>
              <a:ext cx="2148345" cy="307778"/>
            </a:xfrm>
            <a:prstGeom prst="rect">
              <a:avLst/>
            </a:prstGeom>
            <a:noFill/>
          </p:spPr>
          <p:txBody>
            <a:bodyPr wrap="none" rtlCol="0">
              <a:spAutoFit/>
            </a:bodyPr>
            <a:lstStyle/>
            <a:p>
              <a:r>
                <a:rPr lang="it-IT" sz="1400" dirty="0">
                  <a:solidFill>
                    <a:schemeClr val="bg1"/>
                  </a:solidFill>
                </a:rPr>
                <a:t>PIPELINING AND TRAINING</a:t>
              </a:r>
            </a:p>
          </p:txBody>
        </p:sp>
      </p:grpSp>
      <p:sp>
        <p:nvSpPr>
          <p:cNvPr id="14" name="TextBox 13">
            <a:extLst>
              <a:ext uri="{FF2B5EF4-FFF2-40B4-BE49-F238E27FC236}">
                <a16:creationId xmlns:a16="http://schemas.microsoft.com/office/drawing/2014/main" id="{1A39F154-37A2-4A07-9F87-DE8BFA557258}"/>
              </a:ext>
            </a:extLst>
          </p:cNvPr>
          <p:cNvSpPr txBox="1"/>
          <p:nvPr/>
        </p:nvSpPr>
        <p:spPr>
          <a:xfrm>
            <a:off x="432619" y="829074"/>
            <a:ext cx="11759381" cy="523220"/>
          </a:xfrm>
          <a:prstGeom prst="rect">
            <a:avLst/>
          </a:prstGeom>
          <a:noFill/>
        </p:spPr>
        <p:txBody>
          <a:bodyPr wrap="square" rtlCol="0">
            <a:spAutoFit/>
          </a:bodyPr>
          <a:lstStyle/>
          <a:p>
            <a:pPr algn="ctr"/>
            <a:r>
              <a:rPr lang="it-IT" sz="2800" dirty="0"/>
              <a:t>Evaluation of the </a:t>
            </a:r>
            <a:r>
              <a:rPr lang="it-IT" sz="2800" dirty="0" err="1"/>
              <a:t>results</a:t>
            </a:r>
            <a:endParaRPr lang="it-IT" sz="2800" dirty="0"/>
          </a:p>
        </p:txBody>
      </p:sp>
      <p:sp>
        <p:nvSpPr>
          <p:cNvPr id="16" name="TextBox 15">
            <a:extLst>
              <a:ext uri="{FF2B5EF4-FFF2-40B4-BE49-F238E27FC236}">
                <a16:creationId xmlns:a16="http://schemas.microsoft.com/office/drawing/2014/main" id="{2A5B8BA6-C64E-43ED-A8B4-B2C2B6E25FF6}"/>
              </a:ext>
            </a:extLst>
          </p:cNvPr>
          <p:cNvSpPr txBox="1"/>
          <p:nvPr/>
        </p:nvSpPr>
        <p:spPr>
          <a:xfrm>
            <a:off x="432619" y="1502693"/>
            <a:ext cx="11759381" cy="369332"/>
          </a:xfrm>
          <a:prstGeom prst="rect">
            <a:avLst/>
          </a:prstGeom>
          <a:noFill/>
        </p:spPr>
        <p:txBody>
          <a:bodyPr wrap="square" rtlCol="0">
            <a:spAutoFit/>
          </a:bodyPr>
          <a:lstStyle/>
          <a:p>
            <a:pPr algn="ctr"/>
            <a:r>
              <a:rPr lang="it-IT" i="1" dirty="0"/>
              <a:t>Model </a:t>
            </a:r>
            <a:r>
              <a:rPr lang="it-IT" i="1" dirty="0" err="1"/>
              <a:t>error</a:t>
            </a:r>
            <a:endParaRPr lang="it-IT" i="1" dirty="0"/>
          </a:p>
        </p:txBody>
      </p:sp>
      <p:sp>
        <p:nvSpPr>
          <p:cNvPr id="31" name="Rectangle 30">
            <a:extLst>
              <a:ext uri="{FF2B5EF4-FFF2-40B4-BE49-F238E27FC236}">
                <a16:creationId xmlns:a16="http://schemas.microsoft.com/office/drawing/2014/main" id="{4B483197-2F8C-423B-A503-1917B97C00EC}"/>
              </a:ext>
            </a:extLst>
          </p:cNvPr>
          <p:cNvSpPr/>
          <p:nvPr/>
        </p:nvSpPr>
        <p:spPr>
          <a:xfrm>
            <a:off x="5809656" y="2746069"/>
            <a:ext cx="5136406" cy="369332"/>
          </a:xfrm>
          <a:prstGeom prst="rect">
            <a:avLst/>
          </a:prstGeom>
        </p:spPr>
        <p:txBody>
          <a:bodyPr wrap="square">
            <a:spAutoFit/>
          </a:bodyPr>
          <a:lstStyle/>
          <a:p>
            <a:pPr marL="285750" indent="-285750">
              <a:buFont typeface="Arial" panose="020B0604020202020204" pitchFamily="34" charset="0"/>
              <a:buChar char="•"/>
            </a:pPr>
            <a:r>
              <a:rPr lang="it-IT" dirty="0" err="1"/>
              <a:t>Findings</a:t>
            </a:r>
            <a:endParaRPr lang="it-IT" dirty="0"/>
          </a:p>
        </p:txBody>
      </p:sp>
      <p:sp>
        <p:nvSpPr>
          <p:cNvPr id="32" name="Rectangle 31">
            <a:extLst>
              <a:ext uri="{FF2B5EF4-FFF2-40B4-BE49-F238E27FC236}">
                <a16:creationId xmlns:a16="http://schemas.microsoft.com/office/drawing/2014/main" id="{54CAD048-FBC5-4396-A604-F751893C95AB}"/>
              </a:ext>
            </a:extLst>
          </p:cNvPr>
          <p:cNvSpPr/>
          <p:nvPr/>
        </p:nvSpPr>
        <p:spPr>
          <a:xfrm>
            <a:off x="6022126" y="3204957"/>
            <a:ext cx="5136406" cy="1561005"/>
          </a:xfrm>
          <a:prstGeom prst="rect">
            <a:avLst/>
          </a:prstGeom>
        </p:spPr>
        <p:txBody>
          <a:bodyPr wrap="square">
            <a:spAutoFit/>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Arial" panose="020B0604020202020204" pitchFamily="34" charset="0"/>
              </a:rPr>
              <a:t>The best result is given by the One-vs-Rest technique (supported by logistic regression)</a:t>
            </a: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Arial" panose="020B0604020202020204" pitchFamily="34" charset="0"/>
              </a:rPr>
              <a:t>The Random Forest performed worse than Decision Tree, perhaps for the non-optimal hyper parameterizing tuning</a:t>
            </a:r>
          </a:p>
        </p:txBody>
      </p:sp>
      <p:pic>
        <p:nvPicPr>
          <p:cNvPr id="3" name="Picture 2">
            <a:extLst>
              <a:ext uri="{FF2B5EF4-FFF2-40B4-BE49-F238E27FC236}">
                <a16:creationId xmlns:a16="http://schemas.microsoft.com/office/drawing/2014/main" id="{AC294BDA-7C82-4FF4-B801-9A55D2AD5202}"/>
              </a:ext>
            </a:extLst>
          </p:cNvPr>
          <p:cNvPicPr>
            <a:picLocks noChangeAspect="1"/>
          </p:cNvPicPr>
          <p:nvPr/>
        </p:nvPicPr>
        <p:blipFill>
          <a:blip r:embed="rId4"/>
          <a:stretch>
            <a:fillRect/>
          </a:stretch>
        </p:blipFill>
        <p:spPr>
          <a:xfrm>
            <a:off x="774150" y="2540582"/>
            <a:ext cx="4676037" cy="2889754"/>
          </a:xfrm>
          <a:prstGeom prst="rect">
            <a:avLst/>
          </a:prstGeom>
        </p:spPr>
      </p:pic>
    </p:spTree>
    <p:extLst>
      <p:ext uri="{BB962C8B-B14F-4D97-AF65-F5344CB8AC3E}">
        <p14:creationId xmlns:p14="http://schemas.microsoft.com/office/powerpoint/2010/main" val="3147199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32AD1E9-1419-4D72-BB03-18B072D01FE8}"/>
              </a:ext>
            </a:extLst>
          </p:cNvPr>
          <p:cNvSpPr/>
          <p:nvPr/>
        </p:nvSpPr>
        <p:spPr>
          <a:xfrm>
            <a:off x="2684618" y="4006315"/>
            <a:ext cx="2132017" cy="2132017"/>
          </a:xfrm>
          <a:custGeom>
            <a:avLst/>
            <a:gdLst>
              <a:gd name="connsiteX0" fmla="*/ 1513315 w 2132017"/>
              <a:gd name="connsiteY0" fmla="*/ 339926 h 2132017"/>
              <a:gd name="connsiteX1" fmla="*/ 1679152 w 2132017"/>
              <a:gd name="connsiteY1" fmla="*/ 200764 h 2132017"/>
              <a:gd name="connsiteX2" fmla="*/ 1811636 w 2132017"/>
              <a:gd name="connsiteY2" fmla="*/ 311932 h 2132017"/>
              <a:gd name="connsiteX3" fmla="*/ 1703387 w 2132017"/>
              <a:gd name="connsiteY3" fmla="*/ 499415 h 2132017"/>
              <a:gd name="connsiteX4" fmla="*/ 1875382 w 2132017"/>
              <a:gd name="connsiteY4" fmla="*/ 797320 h 2132017"/>
              <a:gd name="connsiteX5" fmla="*/ 2091872 w 2132017"/>
              <a:gd name="connsiteY5" fmla="*/ 797314 h 2132017"/>
              <a:gd name="connsiteX6" fmla="*/ 2121904 w 2132017"/>
              <a:gd name="connsiteY6" fmla="*/ 967633 h 2132017"/>
              <a:gd name="connsiteX7" fmla="*/ 1918468 w 2132017"/>
              <a:gd name="connsiteY7" fmla="*/ 1041671 h 2132017"/>
              <a:gd name="connsiteX8" fmla="*/ 1858735 w 2132017"/>
              <a:gd name="connsiteY8" fmla="*/ 1380436 h 2132017"/>
              <a:gd name="connsiteX9" fmla="*/ 2024579 w 2132017"/>
              <a:gd name="connsiteY9" fmla="*/ 1519589 h 2132017"/>
              <a:gd name="connsiteX10" fmla="*/ 1938106 w 2132017"/>
              <a:gd name="connsiteY10" fmla="*/ 1669365 h 2132017"/>
              <a:gd name="connsiteX11" fmla="*/ 1734674 w 2132017"/>
              <a:gd name="connsiteY11" fmla="*/ 1595316 h 2132017"/>
              <a:gd name="connsiteX12" fmla="*/ 1471162 w 2132017"/>
              <a:gd name="connsiteY12" fmla="*/ 1816429 h 2132017"/>
              <a:gd name="connsiteX13" fmla="*/ 1508760 w 2132017"/>
              <a:gd name="connsiteY13" fmla="*/ 2029628 h 2132017"/>
              <a:gd name="connsiteX14" fmla="*/ 1346244 w 2132017"/>
              <a:gd name="connsiteY14" fmla="*/ 2088779 h 2132017"/>
              <a:gd name="connsiteX15" fmla="*/ 1238004 w 2132017"/>
              <a:gd name="connsiteY15" fmla="*/ 1901291 h 2132017"/>
              <a:gd name="connsiteX16" fmla="*/ 894013 w 2132017"/>
              <a:gd name="connsiteY16" fmla="*/ 1901291 h 2132017"/>
              <a:gd name="connsiteX17" fmla="*/ 785773 w 2132017"/>
              <a:gd name="connsiteY17" fmla="*/ 2088779 h 2132017"/>
              <a:gd name="connsiteX18" fmla="*/ 623257 w 2132017"/>
              <a:gd name="connsiteY18" fmla="*/ 2029628 h 2132017"/>
              <a:gd name="connsiteX19" fmla="*/ 660855 w 2132017"/>
              <a:gd name="connsiteY19" fmla="*/ 1816429 h 2132017"/>
              <a:gd name="connsiteX20" fmla="*/ 397343 w 2132017"/>
              <a:gd name="connsiteY20" fmla="*/ 1595316 h 2132017"/>
              <a:gd name="connsiteX21" fmla="*/ 193911 w 2132017"/>
              <a:gd name="connsiteY21" fmla="*/ 1669365 h 2132017"/>
              <a:gd name="connsiteX22" fmla="*/ 107438 w 2132017"/>
              <a:gd name="connsiteY22" fmla="*/ 1519589 h 2132017"/>
              <a:gd name="connsiteX23" fmla="*/ 273282 w 2132017"/>
              <a:gd name="connsiteY23" fmla="*/ 1380436 h 2132017"/>
              <a:gd name="connsiteX24" fmla="*/ 213549 w 2132017"/>
              <a:gd name="connsiteY24" fmla="*/ 1041671 h 2132017"/>
              <a:gd name="connsiteX25" fmla="*/ 10113 w 2132017"/>
              <a:gd name="connsiteY25" fmla="*/ 967633 h 2132017"/>
              <a:gd name="connsiteX26" fmla="*/ 40145 w 2132017"/>
              <a:gd name="connsiteY26" fmla="*/ 797314 h 2132017"/>
              <a:gd name="connsiteX27" fmla="*/ 256635 w 2132017"/>
              <a:gd name="connsiteY27" fmla="*/ 797320 h 2132017"/>
              <a:gd name="connsiteX28" fmla="*/ 428630 w 2132017"/>
              <a:gd name="connsiteY28" fmla="*/ 499415 h 2132017"/>
              <a:gd name="connsiteX29" fmla="*/ 320381 w 2132017"/>
              <a:gd name="connsiteY29" fmla="*/ 311932 h 2132017"/>
              <a:gd name="connsiteX30" fmla="*/ 452865 w 2132017"/>
              <a:gd name="connsiteY30" fmla="*/ 200764 h 2132017"/>
              <a:gd name="connsiteX31" fmla="*/ 618702 w 2132017"/>
              <a:gd name="connsiteY31" fmla="*/ 339926 h 2132017"/>
              <a:gd name="connsiteX32" fmla="*/ 941948 w 2132017"/>
              <a:gd name="connsiteY32" fmla="*/ 222274 h 2132017"/>
              <a:gd name="connsiteX33" fmla="*/ 979535 w 2132017"/>
              <a:gd name="connsiteY33" fmla="*/ 9072 h 2132017"/>
              <a:gd name="connsiteX34" fmla="*/ 1152482 w 2132017"/>
              <a:gd name="connsiteY34" fmla="*/ 9072 h 2132017"/>
              <a:gd name="connsiteX35" fmla="*/ 1190069 w 2132017"/>
              <a:gd name="connsiteY35" fmla="*/ 222274 h 2132017"/>
              <a:gd name="connsiteX36" fmla="*/ 1513315 w 2132017"/>
              <a:gd name="connsiteY36" fmla="*/ 339926 h 213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32017" h="2132017">
                <a:moveTo>
                  <a:pt x="1513315" y="339926"/>
                </a:moveTo>
                <a:lnTo>
                  <a:pt x="1679152" y="200764"/>
                </a:lnTo>
                <a:lnTo>
                  <a:pt x="1811636" y="311932"/>
                </a:lnTo>
                <a:lnTo>
                  <a:pt x="1703387" y="499415"/>
                </a:lnTo>
                <a:cubicBezTo>
                  <a:pt x="1780359" y="586003"/>
                  <a:pt x="1838881" y="687366"/>
                  <a:pt x="1875382" y="797320"/>
                </a:cubicBezTo>
                <a:lnTo>
                  <a:pt x="2091872" y="797314"/>
                </a:lnTo>
                <a:lnTo>
                  <a:pt x="2121904" y="967633"/>
                </a:lnTo>
                <a:lnTo>
                  <a:pt x="1918468" y="1041671"/>
                </a:lnTo>
                <a:cubicBezTo>
                  <a:pt x="1921774" y="1157478"/>
                  <a:pt x="1901450" y="1272744"/>
                  <a:pt x="1858735" y="1380436"/>
                </a:cubicBezTo>
                <a:lnTo>
                  <a:pt x="2024579" y="1519589"/>
                </a:lnTo>
                <a:lnTo>
                  <a:pt x="1938106" y="1669365"/>
                </a:lnTo>
                <a:lnTo>
                  <a:pt x="1734674" y="1595316"/>
                </a:lnTo>
                <a:cubicBezTo>
                  <a:pt x="1662768" y="1686154"/>
                  <a:pt x="1573106" y="1761389"/>
                  <a:pt x="1471162" y="1816429"/>
                </a:cubicBezTo>
                <a:lnTo>
                  <a:pt x="1508760" y="2029628"/>
                </a:lnTo>
                <a:lnTo>
                  <a:pt x="1346244" y="2088779"/>
                </a:lnTo>
                <a:lnTo>
                  <a:pt x="1238004" y="1901291"/>
                </a:lnTo>
                <a:cubicBezTo>
                  <a:pt x="1124531" y="1924657"/>
                  <a:pt x="1007486" y="1924657"/>
                  <a:pt x="894013" y="1901291"/>
                </a:cubicBezTo>
                <a:lnTo>
                  <a:pt x="785773" y="2088779"/>
                </a:lnTo>
                <a:lnTo>
                  <a:pt x="623257" y="2029628"/>
                </a:lnTo>
                <a:lnTo>
                  <a:pt x="660855" y="1816429"/>
                </a:lnTo>
                <a:cubicBezTo>
                  <a:pt x="558910" y="1761389"/>
                  <a:pt x="469249" y="1686154"/>
                  <a:pt x="397343" y="1595316"/>
                </a:cubicBezTo>
                <a:lnTo>
                  <a:pt x="193911" y="1669365"/>
                </a:lnTo>
                <a:lnTo>
                  <a:pt x="107438" y="1519589"/>
                </a:lnTo>
                <a:lnTo>
                  <a:pt x="273282" y="1380436"/>
                </a:lnTo>
                <a:cubicBezTo>
                  <a:pt x="230567" y="1272744"/>
                  <a:pt x="210242" y="1157478"/>
                  <a:pt x="213549" y="1041671"/>
                </a:cubicBezTo>
                <a:lnTo>
                  <a:pt x="10113" y="967633"/>
                </a:lnTo>
                <a:lnTo>
                  <a:pt x="40145" y="797314"/>
                </a:lnTo>
                <a:lnTo>
                  <a:pt x="256635" y="797320"/>
                </a:lnTo>
                <a:cubicBezTo>
                  <a:pt x="293136" y="687366"/>
                  <a:pt x="351659" y="586003"/>
                  <a:pt x="428630" y="499415"/>
                </a:cubicBezTo>
                <a:lnTo>
                  <a:pt x="320381" y="311932"/>
                </a:lnTo>
                <a:lnTo>
                  <a:pt x="452865" y="200764"/>
                </a:lnTo>
                <a:lnTo>
                  <a:pt x="618702" y="339926"/>
                </a:lnTo>
                <a:cubicBezTo>
                  <a:pt x="717340" y="279159"/>
                  <a:pt x="827326" y="239128"/>
                  <a:pt x="941948" y="222274"/>
                </a:cubicBezTo>
                <a:lnTo>
                  <a:pt x="979535" y="9072"/>
                </a:lnTo>
                <a:lnTo>
                  <a:pt x="1152482" y="9072"/>
                </a:lnTo>
                <a:lnTo>
                  <a:pt x="1190069" y="222274"/>
                </a:lnTo>
                <a:cubicBezTo>
                  <a:pt x="1304691" y="239128"/>
                  <a:pt x="1414676" y="279159"/>
                  <a:pt x="1513315" y="339926"/>
                </a:cubicBezTo>
                <a:close/>
              </a:path>
            </a:pathLst>
          </a:custGeom>
          <a:solidFill>
            <a:srgbClr val="94B4B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87050" tIns="557835" rIns="487050" bIns="595121" numCol="1" spcCol="1270" anchor="ctr" anchorCtr="0">
            <a:noAutofit/>
          </a:bodyPr>
          <a:lstStyle/>
          <a:p>
            <a:pPr marL="0" lvl="0" indent="0" algn="ctr" defTabSz="2044700">
              <a:lnSpc>
                <a:spcPct val="90000"/>
              </a:lnSpc>
              <a:spcBef>
                <a:spcPct val="0"/>
              </a:spcBef>
              <a:spcAft>
                <a:spcPct val="35000"/>
              </a:spcAft>
              <a:buNone/>
            </a:pPr>
            <a:r>
              <a:rPr lang="it-IT" sz="4600" kern="1200" dirty="0"/>
              <a:t> </a:t>
            </a:r>
          </a:p>
        </p:txBody>
      </p:sp>
      <p:sp>
        <p:nvSpPr>
          <p:cNvPr id="18" name="Freeform: Shape 17">
            <a:extLst>
              <a:ext uri="{FF2B5EF4-FFF2-40B4-BE49-F238E27FC236}">
                <a16:creationId xmlns:a16="http://schemas.microsoft.com/office/drawing/2014/main" id="{74DC6EB6-4921-4806-8447-5C5F1C3BD644}"/>
              </a:ext>
            </a:extLst>
          </p:cNvPr>
          <p:cNvSpPr/>
          <p:nvPr/>
        </p:nvSpPr>
        <p:spPr>
          <a:xfrm>
            <a:off x="1444171" y="3502383"/>
            <a:ext cx="1550558" cy="1550558"/>
          </a:xfrm>
          <a:custGeom>
            <a:avLst/>
            <a:gdLst>
              <a:gd name="connsiteX0" fmla="*/ 1160200 w 1550558"/>
              <a:gd name="connsiteY0" fmla="*/ 392717 h 1550558"/>
              <a:gd name="connsiteX1" fmla="*/ 1388960 w 1550558"/>
              <a:gd name="connsiteY1" fmla="*/ 323773 h 1550558"/>
              <a:gd name="connsiteX2" fmla="*/ 1473135 w 1550558"/>
              <a:gd name="connsiteY2" fmla="*/ 469569 h 1550558"/>
              <a:gd name="connsiteX3" fmla="*/ 1299048 w 1550558"/>
              <a:gd name="connsiteY3" fmla="*/ 633208 h 1550558"/>
              <a:gd name="connsiteX4" fmla="*/ 1299048 w 1550558"/>
              <a:gd name="connsiteY4" fmla="*/ 917349 h 1550558"/>
              <a:gd name="connsiteX5" fmla="*/ 1473135 w 1550558"/>
              <a:gd name="connsiteY5" fmla="*/ 1080989 h 1550558"/>
              <a:gd name="connsiteX6" fmla="*/ 1388960 w 1550558"/>
              <a:gd name="connsiteY6" fmla="*/ 1226785 h 1550558"/>
              <a:gd name="connsiteX7" fmla="*/ 1160200 w 1550558"/>
              <a:gd name="connsiteY7" fmla="*/ 1157841 h 1550558"/>
              <a:gd name="connsiteX8" fmla="*/ 914127 w 1550558"/>
              <a:gd name="connsiteY8" fmla="*/ 1299912 h 1550558"/>
              <a:gd name="connsiteX9" fmla="*/ 859454 w 1550558"/>
              <a:gd name="connsiteY9" fmla="*/ 1532495 h 1550558"/>
              <a:gd name="connsiteX10" fmla="*/ 691104 w 1550558"/>
              <a:gd name="connsiteY10" fmla="*/ 1532495 h 1550558"/>
              <a:gd name="connsiteX11" fmla="*/ 636431 w 1550558"/>
              <a:gd name="connsiteY11" fmla="*/ 1299912 h 1550558"/>
              <a:gd name="connsiteX12" fmla="*/ 390358 w 1550558"/>
              <a:gd name="connsiteY12" fmla="*/ 1157841 h 1550558"/>
              <a:gd name="connsiteX13" fmla="*/ 161598 w 1550558"/>
              <a:gd name="connsiteY13" fmla="*/ 1226785 h 1550558"/>
              <a:gd name="connsiteX14" fmla="*/ 77423 w 1550558"/>
              <a:gd name="connsiteY14" fmla="*/ 1080989 h 1550558"/>
              <a:gd name="connsiteX15" fmla="*/ 251510 w 1550558"/>
              <a:gd name="connsiteY15" fmla="*/ 917350 h 1550558"/>
              <a:gd name="connsiteX16" fmla="*/ 251510 w 1550558"/>
              <a:gd name="connsiteY16" fmla="*/ 633209 h 1550558"/>
              <a:gd name="connsiteX17" fmla="*/ 77423 w 1550558"/>
              <a:gd name="connsiteY17" fmla="*/ 469569 h 1550558"/>
              <a:gd name="connsiteX18" fmla="*/ 161598 w 1550558"/>
              <a:gd name="connsiteY18" fmla="*/ 323773 h 1550558"/>
              <a:gd name="connsiteX19" fmla="*/ 390358 w 1550558"/>
              <a:gd name="connsiteY19" fmla="*/ 392717 h 1550558"/>
              <a:gd name="connsiteX20" fmla="*/ 636431 w 1550558"/>
              <a:gd name="connsiteY20" fmla="*/ 250646 h 1550558"/>
              <a:gd name="connsiteX21" fmla="*/ 691104 w 1550558"/>
              <a:gd name="connsiteY21" fmla="*/ 18063 h 1550558"/>
              <a:gd name="connsiteX22" fmla="*/ 859454 w 1550558"/>
              <a:gd name="connsiteY22" fmla="*/ 18063 h 1550558"/>
              <a:gd name="connsiteX23" fmla="*/ 914127 w 1550558"/>
              <a:gd name="connsiteY23" fmla="*/ 250646 h 1550558"/>
              <a:gd name="connsiteX24" fmla="*/ 1160200 w 1550558"/>
              <a:gd name="connsiteY24" fmla="*/ 392717 h 155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0558" h="1550558">
                <a:moveTo>
                  <a:pt x="1160200" y="392717"/>
                </a:moveTo>
                <a:lnTo>
                  <a:pt x="1388960" y="323773"/>
                </a:lnTo>
                <a:lnTo>
                  <a:pt x="1473135" y="469569"/>
                </a:lnTo>
                <a:lnTo>
                  <a:pt x="1299048" y="633208"/>
                </a:lnTo>
                <a:cubicBezTo>
                  <a:pt x="1324283" y="726241"/>
                  <a:pt x="1324283" y="824316"/>
                  <a:pt x="1299048" y="917349"/>
                </a:cubicBezTo>
                <a:lnTo>
                  <a:pt x="1473135" y="1080989"/>
                </a:lnTo>
                <a:lnTo>
                  <a:pt x="1388960" y="1226785"/>
                </a:lnTo>
                <a:lnTo>
                  <a:pt x="1160200" y="1157841"/>
                </a:lnTo>
                <a:cubicBezTo>
                  <a:pt x="1092249" y="1226211"/>
                  <a:pt x="1007313" y="1275249"/>
                  <a:pt x="914127" y="1299912"/>
                </a:cubicBezTo>
                <a:lnTo>
                  <a:pt x="859454" y="1532495"/>
                </a:lnTo>
                <a:lnTo>
                  <a:pt x="691104" y="1532495"/>
                </a:lnTo>
                <a:lnTo>
                  <a:pt x="636431" y="1299912"/>
                </a:lnTo>
                <a:cubicBezTo>
                  <a:pt x="543245" y="1275250"/>
                  <a:pt x="458309" y="1226212"/>
                  <a:pt x="390358" y="1157841"/>
                </a:cubicBezTo>
                <a:lnTo>
                  <a:pt x="161598" y="1226785"/>
                </a:lnTo>
                <a:lnTo>
                  <a:pt x="77423" y="1080989"/>
                </a:lnTo>
                <a:lnTo>
                  <a:pt x="251510" y="917350"/>
                </a:lnTo>
                <a:cubicBezTo>
                  <a:pt x="226275" y="824317"/>
                  <a:pt x="226275" y="726242"/>
                  <a:pt x="251510" y="633209"/>
                </a:cubicBezTo>
                <a:lnTo>
                  <a:pt x="77423" y="469569"/>
                </a:lnTo>
                <a:lnTo>
                  <a:pt x="161598" y="323773"/>
                </a:lnTo>
                <a:lnTo>
                  <a:pt x="390358" y="392717"/>
                </a:lnTo>
                <a:cubicBezTo>
                  <a:pt x="458309" y="324347"/>
                  <a:pt x="543245" y="275309"/>
                  <a:pt x="636431" y="250646"/>
                </a:cubicBezTo>
                <a:lnTo>
                  <a:pt x="691104" y="18063"/>
                </a:lnTo>
                <a:lnTo>
                  <a:pt x="859454" y="18063"/>
                </a:lnTo>
                <a:lnTo>
                  <a:pt x="914127" y="250646"/>
                </a:lnTo>
                <a:cubicBezTo>
                  <a:pt x="1007313" y="275308"/>
                  <a:pt x="1092249" y="324346"/>
                  <a:pt x="1160200" y="392717"/>
                </a:cubicBezTo>
                <a:close/>
              </a:path>
            </a:pathLst>
          </a:custGeom>
          <a:solidFill>
            <a:srgbClr val="94B4B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8778" tIns="451137" rIns="448778" bIns="451137" numCol="1" spcCol="1270" anchor="ctr" anchorCtr="0">
            <a:noAutofit/>
          </a:bodyPr>
          <a:lstStyle/>
          <a:p>
            <a:pPr marL="0" lvl="0" indent="0" algn="ctr" defTabSz="2044700">
              <a:lnSpc>
                <a:spcPct val="90000"/>
              </a:lnSpc>
              <a:spcBef>
                <a:spcPct val="0"/>
              </a:spcBef>
              <a:spcAft>
                <a:spcPct val="35000"/>
              </a:spcAft>
              <a:buNone/>
            </a:pPr>
            <a:r>
              <a:rPr lang="it-IT" sz="4600" kern="1200" dirty="0"/>
              <a:t> </a:t>
            </a:r>
          </a:p>
        </p:txBody>
      </p:sp>
      <p:sp>
        <p:nvSpPr>
          <p:cNvPr id="19" name="Freeform: Shape 18" descr=" ">
            <a:extLst>
              <a:ext uri="{FF2B5EF4-FFF2-40B4-BE49-F238E27FC236}">
                <a16:creationId xmlns:a16="http://schemas.microsoft.com/office/drawing/2014/main" id="{65030E8F-D32D-474B-ACF9-35F8F4FC4EF4}"/>
              </a:ext>
            </a:extLst>
          </p:cNvPr>
          <p:cNvSpPr/>
          <p:nvPr/>
        </p:nvSpPr>
        <p:spPr>
          <a:xfrm>
            <a:off x="2141922" y="2261936"/>
            <a:ext cx="1860670" cy="1860670"/>
          </a:xfrm>
          <a:custGeom>
            <a:avLst/>
            <a:gdLst>
              <a:gd name="connsiteX0" fmla="*/ 1136759 w 1519230"/>
              <a:gd name="connsiteY0" fmla="*/ 384782 h 1519230"/>
              <a:gd name="connsiteX1" fmla="*/ 1360897 w 1519230"/>
              <a:gd name="connsiteY1" fmla="*/ 317231 h 1519230"/>
              <a:gd name="connsiteX2" fmla="*/ 1443371 w 1519230"/>
              <a:gd name="connsiteY2" fmla="*/ 460081 h 1519230"/>
              <a:gd name="connsiteX3" fmla="*/ 1272802 w 1519230"/>
              <a:gd name="connsiteY3" fmla="*/ 620415 h 1519230"/>
              <a:gd name="connsiteX4" fmla="*/ 1272802 w 1519230"/>
              <a:gd name="connsiteY4" fmla="*/ 898816 h 1519230"/>
              <a:gd name="connsiteX5" fmla="*/ 1443371 w 1519230"/>
              <a:gd name="connsiteY5" fmla="*/ 1059149 h 1519230"/>
              <a:gd name="connsiteX6" fmla="*/ 1360897 w 1519230"/>
              <a:gd name="connsiteY6" fmla="*/ 1201999 h 1519230"/>
              <a:gd name="connsiteX7" fmla="*/ 1136759 w 1519230"/>
              <a:gd name="connsiteY7" fmla="*/ 1134448 h 1519230"/>
              <a:gd name="connsiteX8" fmla="*/ 895657 w 1519230"/>
              <a:gd name="connsiteY8" fmla="*/ 1273648 h 1519230"/>
              <a:gd name="connsiteX9" fmla="*/ 842089 w 1519230"/>
              <a:gd name="connsiteY9" fmla="*/ 1501532 h 1519230"/>
              <a:gd name="connsiteX10" fmla="*/ 677141 w 1519230"/>
              <a:gd name="connsiteY10" fmla="*/ 1501532 h 1519230"/>
              <a:gd name="connsiteX11" fmla="*/ 623573 w 1519230"/>
              <a:gd name="connsiteY11" fmla="*/ 1273648 h 1519230"/>
              <a:gd name="connsiteX12" fmla="*/ 382471 w 1519230"/>
              <a:gd name="connsiteY12" fmla="*/ 1134448 h 1519230"/>
              <a:gd name="connsiteX13" fmla="*/ 158333 w 1519230"/>
              <a:gd name="connsiteY13" fmla="*/ 1201999 h 1519230"/>
              <a:gd name="connsiteX14" fmla="*/ 75859 w 1519230"/>
              <a:gd name="connsiteY14" fmla="*/ 1059149 h 1519230"/>
              <a:gd name="connsiteX15" fmla="*/ 246428 w 1519230"/>
              <a:gd name="connsiteY15" fmla="*/ 898815 h 1519230"/>
              <a:gd name="connsiteX16" fmla="*/ 246428 w 1519230"/>
              <a:gd name="connsiteY16" fmla="*/ 620414 h 1519230"/>
              <a:gd name="connsiteX17" fmla="*/ 75859 w 1519230"/>
              <a:gd name="connsiteY17" fmla="*/ 460081 h 1519230"/>
              <a:gd name="connsiteX18" fmla="*/ 158333 w 1519230"/>
              <a:gd name="connsiteY18" fmla="*/ 317231 h 1519230"/>
              <a:gd name="connsiteX19" fmla="*/ 382471 w 1519230"/>
              <a:gd name="connsiteY19" fmla="*/ 384782 h 1519230"/>
              <a:gd name="connsiteX20" fmla="*/ 623573 w 1519230"/>
              <a:gd name="connsiteY20" fmla="*/ 245582 h 1519230"/>
              <a:gd name="connsiteX21" fmla="*/ 677141 w 1519230"/>
              <a:gd name="connsiteY21" fmla="*/ 17698 h 1519230"/>
              <a:gd name="connsiteX22" fmla="*/ 842089 w 1519230"/>
              <a:gd name="connsiteY22" fmla="*/ 17698 h 1519230"/>
              <a:gd name="connsiteX23" fmla="*/ 895657 w 1519230"/>
              <a:gd name="connsiteY23" fmla="*/ 245582 h 1519230"/>
              <a:gd name="connsiteX24" fmla="*/ 1136759 w 1519230"/>
              <a:gd name="connsiteY24" fmla="*/ 384782 h 15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19230" h="1519230">
                <a:moveTo>
                  <a:pt x="977847" y="384294"/>
                </a:moveTo>
                <a:lnTo>
                  <a:pt x="1140344" y="283652"/>
                </a:lnTo>
                <a:lnTo>
                  <a:pt x="1235577" y="378886"/>
                </a:lnTo>
                <a:lnTo>
                  <a:pt x="1134936" y="541382"/>
                </a:lnTo>
                <a:cubicBezTo>
                  <a:pt x="1173699" y="608047"/>
                  <a:pt x="1194006" y="683834"/>
                  <a:pt x="1193769" y="760950"/>
                </a:cubicBezTo>
                <a:lnTo>
                  <a:pt x="1362175" y="851355"/>
                </a:lnTo>
                <a:lnTo>
                  <a:pt x="1327318" y="981446"/>
                </a:lnTo>
                <a:lnTo>
                  <a:pt x="1136270" y="975536"/>
                </a:lnTo>
                <a:cubicBezTo>
                  <a:pt x="1097918" y="1042439"/>
                  <a:pt x="1042439" y="1097918"/>
                  <a:pt x="975536" y="1136271"/>
                </a:cubicBezTo>
                <a:lnTo>
                  <a:pt x="981446" y="1327317"/>
                </a:lnTo>
                <a:lnTo>
                  <a:pt x="851355" y="1362175"/>
                </a:lnTo>
                <a:lnTo>
                  <a:pt x="760950" y="1193769"/>
                </a:lnTo>
                <a:cubicBezTo>
                  <a:pt x="683834" y="1194006"/>
                  <a:pt x="608047" y="1173699"/>
                  <a:pt x="541383" y="1134936"/>
                </a:cubicBezTo>
                <a:lnTo>
                  <a:pt x="378886" y="1235578"/>
                </a:lnTo>
                <a:lnTo>
                  <a:pt x="283653" y="1140344"/>
                </a:lnTo>
                <a:lnTo>
                  <a:pt x="384294" y="977848"/>
                </a:lnTo>
                <a:cubicBezTo>
                  <a:pt x="345531" y="911183"/>
                  <a:pt x="325224" y="835396"/>
                  <a:pt x="325461" y="758280"/>
                </a:cubicBezTo>
                <a:lnTo>
                  <a:pt x="157055" y="667875"/>
                </a:lnTo>
                <a:lnTo>
                  <a:pt x="191912" y="537784"/>
                </a:lnTo>
                <a:lnTo>
                  <a:pt x="382960" y="543694"/>
                </a:lnTo>
                <a:cubicBezTo>
                  <a:pt x="421312" y="476791"/>
                  <a:pt x="476791" y="421312"/>
                  <a:pt x="543694" y="382959"/>
                </a:cubicBezTo>
                <a:lnTo>
                  <a:pt x="537784" y="191913"/>
                </a:lnTo>
                <a:lnTo>
                  <a:pt x="667875" y="157055"/>
                </a:lnTo>
                <a:lnTo>
                  <a:pt x="758280" y="325461"/>
                </a:lnTo>
                <a:cubicBezTo>
                  <a:pt x="835396" y="325224"/>
                  <a:pt x="911183" y="345531"/>
                  <a:pt x="977847" y="384294"/>
                </a:cubicBezTo>
                <a:close/>
              </a:path>
            </a:pathLst>
          </a:custGeom>
          <a:solidFill>
            <a:srgbClr val="94B4BE"/>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62352" tIns="562352" rIns="562351" bIns="562351" numCol="1" spcCol="1270" anchor="ctr" anchorCtr="0">
            <a:noAutofit/>
          </a:bodyPr>
          <a:lstStyle/>
          <a:p>
            <a:pPr marL="0" lvl="0" indent="0" algn="ctr" defTabSz="2044700">
              <a:lnSpc>
                <a:spcPct val="90000"/>
              </a:lnSpc>
              <a:spcBef>
                <a:spcPct val="0"/>
              </a:spcBef>
              <a:spcAft>
                <a:spcPct val="35000"/>
              </a:spcAft>
              <a:buNone/>
            </a:pPr>
            <a:r>
              <a:rPr lang="it-IT" sz="4600" kern="1200" dirty="0"/>
              <a:t> </a:t>
            </a:r>
          </a:p>
        </p:txBody>
      </p:sp>
      <p:sp>
        <p:nvSpPr>
          <p:cNvPr id="20" name="Arrow: Circular 19">
            <a:extLst>
              <a:ext uri="{FF2B5EF4-FFF2-40B4-BE49-F238E27FC236}">
                <a16:creationId xmlns:a16="http://schemas.microsoft.com/office/drawing/2014/main" id="{E6AF3861-7BE4-42A4-95D1-0ED66D93D02D}"/>
              </a:ext>
            </a:extLst>
          </p:cNvPr>
          <p:cNvSpPr/>
          <p:nvPr/>
        </p:nvSpPr>
        <p:spPr>
          <a:xfrm>
            <a:off x="2517225" y="3686558"/>
            <a:ext cx="2728982" cy="2728982"/>
          </a:xfrm>
          <a:prstGeom prst="circularArrow">
            <a:avLst>
              <a:gd name="adj1" fmla="val 4687"/>
              <a:gd name="adj2" fmla="val 299029"/>
              <a:gd name="adj3" fmla="val 2508208"/>
              <a:gd name="adj4" fmla="val 15878527"/>
              <a:gd name="adj5" fmla="val 546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Shape 20">
            <a:extLst>
              <a:ext uri="{FF2B5EF4-FFF2-40B4-BE49-F238E27FC236}">
                <a16:creationId xmlns:a16="http://schemas.microsoft.com/office/drawing/2014/main" id="{AE227840-E86E-40BD-919D-A0872FE9627C}"/>
              </a:ext>
            </a:extLst>
          </p:cNvPr>
          <p:cNvSpPr/>
          <p:nvPr/>
        </p:nvSpPr>
        <p:spPr>
          <a:xfrm>
            <a:off x="1169571" y="3160668"/>
            <a:ext cx="1982776" cy="1982776"/>
          </a:xfrm>
          <a:prstGeom prst="leftCircularArrow">
            <a:avLst>
              <a:gd name="adj1" fmla="val 6452"/>
              <a:gd name="adj2" fmla="val 429999"/>
              <a:gd name="adj3" fmla="val 10489124"/>
              <a:gd name="adj4" fmla="val 14837806"/>
              <a:gd name="adj5" fmla="val 752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Circular 21">
            <a:extLst>
              <a:ext uri="{FF2B5EF4-FFF2-40B4-BE49-F238E27FC236}">
                <a16:creationId xmlns:a16="http://schemas.microsoft.com/office/drawing/2014/main" id="{04B705EE-2A1B-4A11-8DFC-3E349E6ADC39}"/>
              </a:ext>
            </a:extLst>
          </p:cNvPr>
          <p:cNvSpPr/>
          <p:nvPr/>
        </p:nvSpPr>
        <p:spPr>
          <a:xfrm>
            <a:off x="1961229" y="2101253"/>
            <a:ext cx="2137832" cy="2137832"/>
          </a:xfrm>
          <a:prstGeom prst="circularArrow">
            <a:avLst>
              <a:gd name="adj1" fmla="val 5984"/>
              <a:gd name="adj2" fmla="val 394124"/>
              <a:gd name="adj3" fmla="val 13313824"/>
              <a:gd name="adj4" fmla="val 10508221"/>
              <a:gd name="adj5" fmla="val 6981"/>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 name="TextBox 1">
            <a:extLst>
              <a:ext uri="{FF2B5EF4-FFF2-40B4-BE49-F238E27FC236}">
                <a16:creationId xmlns:a16="http://schemas.microsoft.com/office/drawing/2014/main" id="{21D3736F-BA3C-4741-A586-52232C0FA028}"/>
              </a:ext>
            </a:extLst>
          </p:cNvPr>
          <p:cNvSpPr txBox="1"/>
          <p:nvPr/>
        </p:nvSpPr>
        <p:spPr>
          <a:xfrm>
            <a:off x="432619" y="829074"/>
            <a:ext cx="11759381" cy="523220"/>
          </a:xfrm>
          <a:prstGeom prst="rect">
            <a:avLst/>
          </a:prstGeom>
          <a:noFill/>
        </p:spPr>
        <p:txBody>
          <a:bodyPr wrap="square" rtlCol="0">
            <a:spAutoFit/>
          </a:bodyPr>
          <a:lstStyle/>
          <a:p>
            <a:pPr algn="ctr"/>
            <a:r>
              <a:rPr lang="it-IT" sz="2800" dirty="0"/>
              <a:t>Evaluation of the </a:t>
            </a:r>
            <a:r>
              <a:rPr lang="it-IT" sz="2800" dirty="0" err="1"/>
              <a:t>results</a:t>
            </a:r>
            <a:endParaRPr lang="it-IT" sz="2800" dirty="0"/>
          </a:p>
        </p:txBody>
      </p:sp>
      <p:pic>
        <p:nvPicPr>
          <p:cNvPr id="12" name="Picture 11" descr="A picture containing drawing&#10;&#10;Description automatically generated">
            <a:extLst>
              <a:ext uri="{FF2B5EF4-FFF2-40B4-BE49-F238E27FC236}">
                <a16:creationId xmlns:a16="http://schemas.microsoft.com/office/drawing/2014/main" id="{E6AAE8B0-B922-4BD4-AAB9-AD753BE7D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68" y="3869940"/>
            <a:ext cx="853479" cy="853479"/>
          </a:xfrm>
          <a:prstGeom prst="rect">
            <a:avLst/>
          </a:prstGeom>
        </p:spPr>
      </p:pic>
      <p:pic>
        <p:nvPicPr>
          <p:cNvPr id="14" name="Picture 13" descr="A close up of a logo&#10;&#10;Description automatically generated">
            <a:extLst>
              <a:ext uri="{FF2B5EF4-FFF2-40B4-BE49-F238E27FC236}">
                <a16:creationId xmlns:a16="http://schemas.microsoft.com/office/drawing/2014/main" id="{41372C33-4CBF-42D4-B79A-4AB31D91A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388" y="4654236"/>
            <a:ext cx="1074854" cy="802596"/>
          </a:xfrm>
          <a:prstGeom prst="rect">
            <a:avLst/>
          </a:prstGeom>
        </p:spPr>
      </p:pic>
      <p:pic>
        <p:nvPicPr>
          <p:cNvPr id="23" name="Graphic 22" descr="Workflow">
            <a:extLst>
              <a:ext uri="{FF2B5EF4-FFF2-40B4-BE49-F238E27FC236}">
                <a16:creationId xmlns:a16="http://schemas.microsoft.com/office/drawing/2014/main" id="{9CD998A7-0400-43A0-866E-8E484CD199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618" y="2794310"/>
            <a:ext cx="810609" cy="810609"/>
          </a:xfrm>
          <a:prstGeom prst="rect">
            <a:avLst/>
          </a:prstGeom>
        </p:spPr>
      </p:pic>
      <p:sp>
        <p:nvSpPr>
          <p:cNvPr id="25" name="Rectangle 24">
            <a:extLst>
              <a:ext uri="{FF2B5EF4-FFF2-40B4-BE49-F238E27FC236}">
                <a16:creationId xmlns:a16="http://schemas.microsoft.com/office/drawing/2014/main" id="{67E3A458-4FD2-4D29-8EC5-43382341DE64}"/>
              </a:ext>
            </a:extLst>
          </p:cNvPr>
          <p:cNvSpPr/>
          <p:nvPr/>
        </p:nvSpPr>
        <p:spPr>
          <a:xfrm>
            <a:off x="5396948" y="6396743"/>
            <a:ext cx="6710312" cy="338554"/>
          </a:xfrm>
          <a:prstGeom prst="rect">
            <a:avLst/>
          </a:prstGeom>
        </p:spPr>
        <p:txBody>
          <a:bodyPr wrap="square">
            <a:spAutoFit/>
          </a:bodyPr>
          <a:lstStyle/>
          <a:p>
            <a:pPr algn="r"/>
            <a:r>
              <a:rPr lang="en-GB" sz="1600">
                <a:latin typeface="Calibri" panose="020F0502020204030204" pitchFamily="34" charset="0"/>
                <a:ea typeface="Calibri" panose="020F0502020204030204" pitchFamily="34" charset="0"/>
                <a:cs typeface="Arial" panose="020B0604020202020204" pitchFamily="34" charset="0"/>
              </a:rPr>
              <a:t>* 2x head node, </a:t>
            </a:r>
            <a:r>
              <a:rPr lang="en-GB" sz="1600" dirty="0">
                <a:latin typeface="Calibri" panose="020F0502020204030204" pitchFamily="34" charset="0"/>
                <a:ea typeface="Calibri" panose="020F0502020204030204" pitchFamily="34" charset="0"/>
                <a:cs typeface="Arial" panose="020B0604020202020204" pitchFamily="34" charset="0"/>
              </a:rPr>
              <a:t>4 vCPU - 28 GB RAM </a:t>
            </a:r>
            <a:r>
              <a:rPr lang="en-GB" sz="1600">
                <a:latin typeface="Calibri" panose="020F0502020204030204" pitchFamily="34" charset="0"/>
                <a:ea typeface="Calibri" panose="020F0502020204030204" pitchFamily="34" charset="0"/>
                <a:cs typeface="Arial" panose="020B0604020202020204" pitchFamily="34" charset="0"/>
              </a:rPr>
              <a:t>+ 1x </a:t>
            </a:r>
            <a:r>
              <a:rPr lang="en-GB" sz="1600" dirty="0">
                <a:latin typeface="Calibri" panose="020F0502020204030204" pitchFamily="34" charset="0"/>
                <a:ea typeface="Calibri" panose="020F0502020204030204" pitchFamily="34" charset="0"/>
                <a:cs typeface="Arial" panose="020B0604020202020204" pitchFamily="34" charset="0"/>
              </a:rPr>
              <a:t>worker nodes, 4 vCPU </a:t>
            </a:r>
            <a:r>
              <a:rPr lang="en-GB" sz="1600">
                <a:latin typeface="Calibri" panose="020F0502020204030204" pitchFamily="34" charset="0"/>
                <a:ea typeface="Calibri" panose="020F0502020204030204" pitchFamily="34" charset="0"/>
                <a:cs typeface="Arial" panose="020B0604020202020204" pitchFamily="34" charset="0"/>
              </a:rPr>
              <a:t>- 28 </a:t>
            </a:r>
            <a:r>
              <a:rPr lang="en-GB" sz="1600" dirty="0">
                <a:latin typeface="Calibri" panose="020F0502020204030204" pitchFamily="34" charset="0"/>
                <a:ea typeface="Calibri" panose="020F0502020204030204" pitchFamily="34" charset="0"/>
                <a:cs typeface="Arial" panose="020B0604020202020204" pitchFamily="34" charset="0"/>
              </a:rPr>
              <a:t>GB RAM</a:t>
            </a:r>
            <a:endParaRPr lang="it-IT" sz="1600" dirty="0"/>
          </a:p>
        </p:txBody>
      </p:sp>
      <p:sp>
        <p:nvSpPr>
          <p:cNvPr id="26" name="TextBox 25">
            <a:extLst>
              <a:ext uri="{FF2B5EF4-FFF2-40B4-BE49-F238E27FC236}">
                <a16:creationId xmlns:a16="http://schemas.microsoft.com/office/drawing/2014/main" id="{F39DDFA6-50AA-454F-A355-1F5279D1E19C}"/>
              </a:ext>
            </a:extLst>
          </p:cNvPr>
          <p:cNvSpPr txBox="1"/>
          <p:nvPr/>
        </p:nvSpPr>
        <p:spPr>
          <a:xfrm>
            <a:off x="432619" y="1502693"/>
            <a:ext cx="11759381" cy="369332"/>
          </a:xfrm>
          <a:prstGeom prst="rect">
            <a:avLst/>
          </a:prstGeom>
          <a:noFill/>
        </p:spPr>
        <p:txBody>
          <a:bodyPr wrap="square" rtlCol="0">
            <a:spAutoFit/>
          </a:bodyPr>
          <a:lstStyle/>
          <a:p>
            <a:pPr algn="ctr"/>
            <a:r>
              <a:rPr lang="it-IT" i="1" dirty="0"/>
              <a:t>Performances</a:t>
            </a:r>
          </a:p>
        </p:txBody>
      </p:sp>
      <p:pic>
        <p:nvPicPr>
          <p:cNvPr id="28" name="Picture 27">
            <a:extLst>
              <a:ext uri="{FF2B5EF4-FFF2-40B4-BE49-F238E27FC236}">
                <a16:creationId xmlns:a16="http://schemas.microsoft.com/office/drawing/2014/main" id="{83718393-0048-4DFC-AD53-38A3AA6390CD}"/>
              </a:ext>
            </a:extLst>
          </p:cNvPr>
          <p:cNvPicPr>
            <a:picLocks noChangeAspect="1"/>
          </p:cNvPicPr>
          <p:nvPr/>
        </p:nvPicPr>
        <p:blipFill>
          <a:blip r:embed="rId7"/>
          <a:stretch>
            <a:fillRect/>
          </a:stretch>
        </p:blipFill>
        <p:spPr>
          <a:xfrm>
            <a:off x="6414085" y="2680777"/>
            <a:ext cx="4676037" cy="2883658"/>
          </a:xfrm>
          <a:prstGeom prst="rect">
            <a:avLst/>
          </a:prstGeom>
        </p:spPr>
      </p:pic>
    </p:spTree>
    <p:extLst>
      <p:ext uri="{BB962C8B-B14F-4D97-AF65-F5344CB8AC3E}">
        <p14:creationId xmlns:p14="http://schemas.microsoft.com/office/powerpoint/2010/main" val="159788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8"/>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3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E1D86-7FED-4D8C-BA39-0DE6D2F9955D}"/>
              </a:ext>
            </a:extLst>
          </p:cNvPr>
          <p:cNvSpPr txBox="1"/>
          <p:nvPr/>
        </p:nvSpPr>
        <p:spPr>
          <a:xfrm>
            <a:off x="432619" y="829074"/>
            <a:ext cx="11759381" cy="523220"/>
          </a:xfrm>
          <a:prstGeom prst="rect">
            <a:avLst/>
          </a:prstGeom>
          <a:noFill/>
        </p:spPr>
        <p:txBody>
          <a:bodyPr wrap="square" rtlCol="0">
            <a:spAutoFit/>
          </a:bodyPr>
          <a:lstStyle/>
          <a:p>
            <a:pPr algn="ctr"/>
            <a:r>
              <a:rPr lang="it-IT" sz="2800" dirty="0"/>
              <a:t>Evaluation of the </a:t>
            </a:r>
            <a:r>
              <a:rPr lang="it-IT" sz="2800" dirty="0" err="1"/>
              <a:t>results</a:t>
            </a:r>
            <a:endParaRPr lang="it-IT" sz="2800" dirty="0"/>
          </a:p>
        </p:txBody>
      </p:sp>
      <p:sp>
        <p:nvSpPr>
          <p:cNvPr id="3" name="TextBox 2">
            <a:extLst>
              <a:ext uri="{FF2B5EF4-FFF2-40B4-BE49-F238E27FC236}">
                <a16:creationId xmlns:a16="http://schemas.microsoft.com/office/drawing/2014/main" id="{EEFC1EE3-ACC9-418F-95EA-E972F069835C}"/>
              </a:ext>
            </a:extLst>
          </p:cNvPr>
          <p:cNvSpPr txBox="1"/>
          <p:nvPr/>
        </p:nvSpPr>
        <p:spPr>
          <a:xfrm>
            <a:off x="432619" y="1502693"/>
            <a:ext cx="11759381" cy="369332"/>
          </a:xfrm>
          <a:prstGeom prst="rect">
            <a:avLst/>
          </a:prstGeom>
          <a:noFill/>
        </p:spPr>
        <p:txBody>
          <a:bodyPr wrap="square" rtlCol="0">
            <a:spAutoFit/>
          </a:bodyPr>
          <a:lstStyle/>
          <a:p>
            <a:pPr algn="ctr"/>
            <a:r>
              <a:rPr lang="it-IT" i="1" dirty="0"/>
              <a:t>From </a:t>
            </a:r>
            <a:r>
              <a:rPr lang="it-IT" i="1" dirty="0" err="1"/>
              <a:t>absolute</a:t>
            </a:r>
            <a:r>
              <a:rPr lang="it-IT" i="1" dirty="0"/>
              <a:t> to relative performances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7A07AD4-471E-438A-9BB1-6FC5C85CEB6F}"/>
                  </a:ext>
                </a:extLst>
              </p:cNvPr>
              <p:cNvSpPr/>
              <p:nvPr/>
            </p:nvSpPr>
            <p:spPr>
              <a:xfrm>
                <a:off x="955990" y="2624501"/>
                <a:ext cx="4098430" cy="5027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1400" i="1" smtClean="0">
                          <a:latin typeface="Cambria Math" panose="02040503050406030204" pitchFamily="18" charset="0"/>
                        </a:rPr>
                        <m:t>𝑃𝑒𝑟𝑓𝑜𝑟𝑚𝑎𝑛𝑐𝑒</m:t>
                      </m:r>
                      <m:r>
                        <a:rPr lang="it-IT" sz="1400" i="0">
                          <a:latin typeface="Cambria Math" panose="02040503050406030204" pitchFamily="18" charset="0"/>
                        </a:rPr>
                        <m:t> </m:t>
                      </m:r>
                      <m:r>
                        <a:rPr lang="it-IT" sz="1400" i="1">
                          <a:latin typeface="Cambria Math" panose="02040503050406030204" pitchFamily="18" charset="0"/>
                        </a:rPr>
                        <m:t>𝐼𝑛𝑑𝑒𝑥</m:t>
                      </m:r>
                      <m:r>
                        <a:rPr lang="it-IT" sz="1400" i="0">
                          <a:latin typeface="Cambria Math" panose="02040503050406030204" pitchFamily="18" charset="0"/>
                        </a:rPr>
                        <m:t>=</m:t>
                      </m:r>
                      <m:r>
                        <a:rPr lang="it-IT" sz="1400" b="0" i="0"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𝐴𝑐𝑐𝑢𝑟𝑎𝑐𝑦</m:t>
                          </m:r>
                        </m:num>
                        <m:den>
                          <m:r>
                            <a:rPr lang="it-IT" sz="1400" b="0" i="1" smtClean="0">
                              <a:latin typeface="Cambria Math" panose="02040503050406030204" pitchFamily="18" charset="0"/>
                            </a:rPr>
                            <m:t>𝑆𝑒𝑐𝑜𝑛𝑑𝑠</m:t>
                          </m:r>
                        </m:den>
                      </m:f>
                      <m:r>
                        <a:rPr lang="it-IT" sz="1400" b="0" i="1" smtClean="0">
                          <a:latin typeface="Cambria Math" panose="02040503050406030204" pitchFamily="18" charset="0"/>
                        </a:rPr>
                        <m:t>=</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(1 −</m:t>
                          </m:r>
                          <m:r>
                            <a:rPr lang="it-IT" sz="1400" b="0" i="1" smtClean="0">
                              <a:latin typeface="Cambria Math" panose="02040503050406030204" pitchFamily="18" charset="0"/>
                            </a:rPr>
                            <m:t>𝐸𝑟𝑟𝑜𝑟</m:t>
                          </m:r>
                          <m:r>
                            <a:rPr lang="it-IT" sz="1400" b="0" i="1" smtClean="0">
                              <a:latin typeface="Cambria Math" panose="02040503050406030204" pitchFamily="18" charset="0"/>
                            </a:rPr>
                            <m:t>)</m:t>
                          </m:r>
                        </m:num>
                        <m:den>
                          <m:r>
                            <a:rPr lang="it-IT" sz="1400" b="0" i="1" smtClean="0">
                              <a:latin typeface="Cambria Math" panose="02040503050406030204" pitchFamily="18" charset="0"/>
                            </a:rPr>
                            <m:t>𝑆𝑒𝑐𝑜𝑛𝑑𝑠</m:t>
                          </m:r>
                        </m:den>
                      </m:f>
                      <m:r>
                        <a:rPr lang="it-IT" sz="1400" i="0">
                          <a:latin typeface="Cambria Math" panose="02040503050406030204" pitchFamily="18" charset="0"/>
                        </a:rPr>
                        <m:t> </m:t>
                      </m:r>
                    </m:oMath>
                  </m:oMathPara>
                </a14:m>
                <a:endParaRPr lang="it-IT" sz="1400" dirty="0"/>
              </a:p>
            </p:txBody>
          </p:sp>
        </mc:Choice>
        <mc:Fallback xmlns="">
          <p:sp>
            <p:nvSpPr>
              <p:cNvPr id="4" name="Rectangle 3">
                <a:extLst>
                  <a:ext uri="{FF2B5EF4-FFF2-40B4-BE49-F238E27FC236}">
                    <a16:creationId xmlns:a16="http://schemas.microsoft.com/office/drawing/2014/main" id="{77A07AD4-471E-438A-9BB1-6FC5C85CEB6F}"/>
                  </a:ext>
                </a:extLst>
              </p:cNvPr>
              <p:cNvSpPr>
                <a:spLocks noRot="1" noChangeAspect="1" noMove="1" noResize="1" noEditPoints="1" noAdjustHandles="1" noChangeArrowheads="1" noChangeShapeType="1" noTextEdit="1"/>
              </p:cNvSpPr>
              <p:nvPr/>
            </p:nvSpPr>
            <p:spPr>
              <a:xfrm>
                <a:off x="955990" y="2624501"/>
                <a:ext cx="4098430" cy="502766"/>
              </a:xfrm>
              <a:prstGeom prst="rect">
                <a:avLst/>
              </a:prstGeom>
              <a:blipFill>
                <a:blip r:embed="rId3"/>
                <a:stretch>
                  <a:fillRect b="-243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74128DE-154F-4F5A-A917-D6004B850FFA}"/>
                  </a:ext>
                </a:extLst>
              </p:cNvPr>
              <p:cNvSpPr/>
              <p:nvPr/>
            </p:nvSpPr>
            <p:spPr>
              <a:xfrm>
                <a:off x="6096000" y="2602893"/>
                <a:ext cx="5967663" cy="545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sz="1400" i="1">
                          <a:latin typeface="Cambria Math" panose="02040503050406030204" pitchFamily="18" charset="0"/>
                        </a:rPr>
                        <m:t>𝑁𝑜𝑟𝑚𝑎𝑙𝑖𝑧𝑒𝑑</m:t>
                      </m:r>
                      <m:r>
                        <a:rPr lang="it-IT" sz="1400" i="0">
                          <a:latin typeface="Cambria Math" panose="02040503050406030204" pitchFamily="18" charset="0"/>
                        </a:rPr>
                        <m:t> </m:t>
                      </m:r>
                      <m:r>
                        <a:rPr lang="it-IT" sz="1400" i="1">
                          <a:latin typeface="Cambria Math" panose="02040503050406030204" pitchFamily="18" charset="0"/>
                        </a:rPr>
                        <m:t>𝑃𝑒𝑟𝑓𝑜𝑟𝑚𝑎𝑛𝑐𝑒</m:t>
                      </m:r>
                      <m:r>
                        <a:rPr lang="it-IT" sz="1400" i="0">
                          <a:latin typeface="Cambria Math" panose="02040503050406030204" pitchFamily="18" charset="0"/>
                        </a:rPr>
                        <m:t> </m:t>
                      </m:r>
                      <m:r>
                        <a:rPr lang="it-IT" sz="1400" i="1">
                          <a:latin typeface="Cambria Math" panose="02040503050406030204" pitchFamily="18" charset="0"/>
                        </a:rPr>
                        <m:t>𝐼𝑛𝑑𝑒𝑥</m:t>
                      </m:r>
                      <m:r>
                        <a:rPr lang="it-IT" sz="1400" i="0">
                          <a:latin typeface="Cambria Math" panose="02040503050406030204" pitchFamily="18" charset="0"/>
                        </a:rPr>
                        <m:t>= </m:t>
                      </m:r>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𝑃𝑒𝑟𝑓𝑜𝑟𝑚𝑎𝑛𝑐𝑒</m:t>
                              </m:r>
                              <m:r>
                                <a:rPr lang="it-IT" sz="1400" i="0">
                                  <a:latin typeface="Cambria Math" panose="02040503050406030204" pitchFamily="18" charset="0"/>
                                </a:rPr>
                                <m:t> </m:t>
                              </m:r>
                              <m:r>
                                <a:rPr lang="it-IT" sz="1400" i="1">
                                  <a:latin typeface="Cambria Math" panose="02040503050406030204" pitchFamily="18" charset="0"/>
                                </a:rPr>
                                <m:t>𝐼𝑛𝑑𝑒𝑥</m:t>
                              </m:r>
                            </m:e>
                            <m:sub>
                              <m:r>
                                <a:rPr lang="it-IT" sz="1400" i="1">
                                  <a:latin typeface="Cambria Math" panose="02040503050406030204" pitchFamily="18" charset="0"/>
                                </a:rPr>
                                <m:t>𝑎𝑙𝑔𝑜𝑟𝑖𝑡h𝑚</m:t>
                              </m:r>
                            </m:sub>
                          </m:sSub>
                        </m:num>
                        <m:den>
                          <m:sSub>
                            <m:sSubPr>
                              <m:ctrlPr>
                                <a:rPr lang="it-IT" sz="1400" i="1">
                                  <a:latin typeface="Cambria Math" panose="02040503050406030204" pitchFamily="18" charset="0"/>
                                </a:rPr>
                              </m:ctrlPr>
                            </m:sSubPr>
                            <m:e>
                              <m:r>
                                <a:rPr lang="it-IT" sz="1400" i="1">
                                  <a:latin typeface="Cambria Math" panose="02040503050406030204" pitchFamily="18" charset="0"/>
                                </a:rPr>
                                <m:t>𝑃𝑒𝑟𝑓𝑜𝑟𝑚𝑎𝑛𝑐𝑒</m:t>
                              </m:r>
                              <m:r>
                                <a:rPr lang="it-IT" sz="1400" i="0">
                                  <a:latin typeface="Cambria Math" panose="02040503050406030204" pitchFamily="18" charset="0"/>
                                </a:rPr>
                                <m:t> </m:t>
                              </m:r>
                              <m:r>
                                <a:rPr lang="it-IT" sz="1400" i="1">
                                  <a:latin typeface="Cambria Math" panose="02040503050406030204" pitchFamily="18" charset="0"/>
                                </a:rPr>
                                <m:t>𝐼𝑛𝑑𝑒𝑥</m:t>
                              </m:r>
                            </m:e>
                            <m:sub>
                              <m:r>
                                <a:rPr lang="it-IT" sz="1400" i="1">
                                  <a:latin typeface="Cambria Math" panose="02040503050406030204" pitchFamily="18" charset="0"/>
                                </a:rPr>
                                <m:t>𝑂𝑛𝑒</m:t>
                              </m:r>
                              <m:r>
                                <a:rPr lang="it-IT" sz="1400" i="0">
                                  <a:latin typeface="Cambria Math" panose="02040503050406030204" pitchFamily="18" charset="0"/>
                                </a:rPr>
                                <m:t>−</m:t>
                              </m:r>
                              <m:r>
                                <a:rPr lang="it-IT" sz="1400" i="1">
                                  <a:latin typeface="Cambria Math" panose="02040503050406030204" pitchFamily="18" charset="0"/>
                                </a:rPr>
                                <m:t>𝑣𝑠</m:t>
                              </m:r>
                              <m:r>
                                <a:rPr lang="it-IT" sz="1400" i="0">
                                  <a:latin typeface="Cambria Math" panose="02040503050406030204" pitchFamily="18" charset="0"/>
                                </a:rPr>
                                <m:t>−</m:t>
                              </m:r>
                              <m:r>
                                <a:rPr lang="it-IT" sz="1400" i="1">
                                  <a:latin typeface="Cambria Math" panose="02040503050406030204" pitchFamily="18" charset="0"/>
                                </a:rPr>
                                <m:t>𝑅𝑒𝑠𝑡</m:t>
                              </m:r>
                            </m:sub>
                          </m:sSub>
                        </m:den>
                      </m:f>
                      <m:r>
                        <a:rPr lang="it-IT" sz="1400" i="0">
                          <a:latin typeface="Cambria Math" panose="02040503050406030204" pitchFamily="18" charset="0"/>
                        </a:rPr>
                        <m:t>∗100</m:t>
                      </m:r>
                    </m:oMath>
                  </m:oMathPara>
                </a14:m>
                <a:endParaRPr lang="it-IT" sz="1400" dirty="0"/>
              </a:p>
            </p:txBody>
          </p:sp>
        </mc:Choice>
        <mc:Fallback xmlns="">
          <p:sp>
            <p:nvSpPr>
              <p:cNvPr id="9" name="Rectangle 8">
                <a:extLst>
                  <a:ext uri="{FF2B5EF4-FFF2-40B4-BE49-F238E27FC236}">
                    <a16:creationId xmlns:a16="http://schemas.microsoft.com/office/drawing/2014/main" id="{274128DE-154F-4F5A-A917-D6004B850FFA}"/>
                  </a:ext>
                </a:extLst>
              </p:cNvPr>
              <p:cNvSpPr>
                <a:spLocks noRot="1" noChangeAspect="1" noMove="1" noResize="1" noEditPoints="1" noAdjustHandles="1" noChangeArrowheads="1" noChangeShapeType="1" noTextEdit="1"/>
              </p:cNvSpPr>
              <p:nvPr/>
            </p:nvSpPr>
            <p:spPr>
              <a:xfrm>
                <a:off x="6096000" y="2602893"/>
                <a:ext cx="5967663" cy="545983"/>
              </a:xfrm>
              <a:prstGeom prst="rect">
                <a:avLst/>
              </a:prstGeom>
              <a:blipFill>
                <a:blip r:embed="rId4"/>
                <a:stretch>
                  <a:fillRect b="-4444"/>
                </a:stretch>
              </a:blipFill>
            </p:spPr>
            <p:txBody>
              <a:bodyPr/>
              <a:lstStyle/>
              <a:p>
                <a:r>
                  <a:rPr lang="it-IT">
                    <a:noFill/>
                  </a:rPr>
                  <a:t> </a:t>
                </a:r>
              </a:p>
            </p:txBody>
          </p:sp>
        </mc:Fallback>
      </mc:AlternateContent>
      <p:sp>
        <p:nvSpPr>
          <p:cNvPr id="11" name="Freeform: Shape 10">
            <a:extLst>
              <a:ext uri="{FF2B5EF4-FFF2-40B4-BE49-F238E27FC236}">
                <a16:creationId xmlns:a16="http://schemas.microsoft.com/office/drawing/2014/main" id="{DCFA43A0-97EB-4643-8B6E-9229EF1ED8E7}"/>
              </a:ext>
            </a:extLst>
          </p:cNvPr>
          <p:cNvSpPr/>
          <p:nvPr/>
        </p:nvSpPr>
        <p:spPr>
          <a:xfrm>
            <a:off x="5963501" y="4623191"/>
            <a:ext cx="348808" cy="408040"/>
          </a:xfrm>
          <a:custGeom>
            <a:avLst/>
            <a:gdLst>
              <a:gd name="connsiteX0" fmla="*/ 0 w 348808"/>
              <a:gd name="connsiteY0" fmla="*/ 81608 h 408040"/>
              <a:gd name="connsiteX1" fmla="*/ 174404 w 348808"/>
              <a:gd name="connsiteY1" fmla="*/ 81608 h 408040"/>
              <a:gd name="connsiteX2" fmla="*/ 174404 w 348808"/>
              <a:gd name="connsiteY2" fmla="*/ 0 h 408040"/>
              <a:gd name="connsiteX3" fmla="*/ 348808 w 348808"/>
              <a:gd name="connsiteY3" fmla="*/ 204020 h 408040"/>
              <a:gd name="connsiteX4" fmla="*/ 174404 w 348808"/>
              <a:gd name="connsiteY4" fmla="*/ 408040 h 408040"/>
              <a:gd name="connsiteX5" fmla="*/ 174404 w 348808"/>
              <a:gd name="connsiteY5" fmla="*/ 326432 h 408040"/>
              <a:gd name="connsiteX6" fmla="*/ 0 w 348808"/>
              <a:gd name="connsiteY6" fmla="*/ 326432 h 408040"/>
              <a:gd name="connsiteX7" fmla="*/ 0 w 348808"/>
              <a:gd name="connsiteY7" fmla="*/ 81608 h 40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808" h="408040">
                <a:moveTo>
                  <a:pt x="0" y="81608"/>
                </a:moveTo>
                <a:lnTo>
                  <a:pt x="174404" y="81608"/>
                </a:lnTo>
                <a:lnTo>
                  <a:pt x="174404" y="0"/>
                </a:lnTo>
                <a:lnTo>
                  <a:pt x="348808" y="204020"/>
                </a:lnTo>
                <a:lnTo>
                  <a:pt x="174404" y="408040"/>
                </a:lnTo>
                <a:lnTo>
                  <a:pt x="174404" y="326432"/>
                </a:lnTo>
                <a:lnTo>
                  <a:pt x="0" y="326432"/>
                </a:lnTo>
                <a:lnTo>
                  <a:pt x="0" y="81608"/>
                </a:lnTo>
                <a:close/>
              </a:path>
            </a:pathLst>
          </a:custGeom>
          <a:solidFill>
            <a:srgbClr val="009536"/>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spcFirstLastPara="0" vert="horz" wrap="square" lIns="0" tIns="81608" rIns="104642" bIns="81608" numCol="1" spcCol="1270" anchor="ctr" anchorCtr="0">
            <a:noAutofit/>
          </a:bodyPr>
          <a:lstStyle/>
          <a:p>
            <a:pPr marL="0" lvl="0" indent="0" algn="ctr" defTabSz="533400">
              <a:lnSpc>
                <a:spcPct val="90000"/>
              </a:lnSpc>
              <a:spcBef>
                <a:spcPct val="0"/>
              </a:spcBef>
              <a:spcAft>
                <a:spcPct val="35000"/>
              </a:spcAft>
              <a:buNone/>
            </a:pPr>
            <a:endParaRPr lang="it-IT" sz="1200" kern="1200"/>
          </a:p>
        </p:txBody>
      </p:sp>
      <p:pic>
        <p:nvPicPr>
          <p:cNvPr id="12" name="Picture 11">
            <a:extLst>
              <a:ext uri="{FF2B5EF4-FFF2-40B4-BE49-F238E27FC236}">
                <a16:creationId xmlns:a16="http://schemas.microsoft.com/office/drawing/2014/main" id="{CE4595E0-F5A2-49D6-8217-5B157FB0288C}"/>
              </a:ext>
            </a:extLst>
          </p:cNvPr>
          <p:cNvPicPr>
            <a:picLocks noChangeAspect="1"/>
          </p:cNvPicPr>
          <p:nvPr/>
        </p:nvPicPr>
        <p:blipFill>
          <a:blip r:embed="rId5"/>
          <a:stretch>
            <a:fillRect/>
          </a:stretch>
        </p:blipFill>
        <p:spPr>
          <a:xfrm>
            <a:off x="1029168" y="3625498"/>
            <a:ext cx="4109060" cy="2505673"/>
          </a:xfrm>
          <a:prstGeom prst="rect">
            <a:avLst/>
          </a:prstGeom>
        </p:spPr>
      </p:pic>
      <p:pic>
        <p:nvPicPr>
          <p:cNvPr id="13" name="Picture 12">
            <a:extLst>
              <a:ext uri="{FF2B5EF4-FFF2-40B4-BE49-F238E27FC236}">
                <a16:creationId xmlns:a16="http://schemas.microsoft.com/office/drawing/2014/main" id="{F5567D03-4990-4626-B6AE-6CA98E65E738}"/>
              </a:ext>
            </a:extLst>
          </p:cNvPr>
          <p:cNvPicPr>
            <a:picLocks noChangeAspect="1"/>
          </p:cNvPicPr>
          <p:nvPr/>
        </p:nvPicPr>
        <p:blipFill>
          <a:blip r:embed="rId6"/>
          <a:stretch>
            <a:fillRect/>
          </a:stretch>
        </p:blipFill>
        <p:spPr>
          <a:xfrm>
            <a:off x="7053774" y="3625497"/>
            <a:ext cx="4279763" cy="2505673"/>
          </a:xfrm>
          <a:prstGeom prst="rect">
            <a:avLst/>
          </a:prstGeom>
        </p:spPr>
      </p:pic>
    </p:spTree>
    <p:extLst>
      <p:ext uri="{BB962C8B-B14F-4D97-AF65-F5344CB8AC3E}">
        <p14:creationId xmlns:p14="http://schemas.microsoft.com/office/powerpoint/2010/main" val="3726524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A24D98-B848-4DBD-904D-C71CE3BD1D46}"/>
              </a:ext>
            </a:extLst>
          </p:cNvPr>
          <p:cNvSpPr txBox="1"/>
          <p:nvPr/>
        </p:nvSpPr>
        <p:spPr>
          <a:xfrm>
            <a:off x="432619" y="829074"/>
            <a:ext cx="11759381" cy="523220"/>
          </a:xfrm>
          <a:prstGeom prst="rect">
            <a:avLst/>
          </a:prstGeom>
          <a:noFill/>
        </p:spPr>
        <p:txBody>
          <a:bodyPr wrap="square" rtlCol="0">
            <a:spAutoFit/>
          </a:bodyPr>
          <a:lstStyle/>
          <a:p>
            <a:pPr algn="ctr"/>
            <a:r>
              <a:rPr lang="it-IT" sz="2800" dirty="0"/>
              <a:t>Improve on-board </a:t>
            </a:r>
            <a:r>
              <a:rPr lang="it-IT" sz="2800" dirty="0" err="1"/>
              <a:t>vehicle</a:t>
            </a:r>
            <a:r>
              <a:rPr lang="it-IT" sz="2800" dirty="0"/>
              <a:t> security with computer science</a:t>
            </a:r>
          </a:p>
        </p:txBody>
      </p:sp>
      <p:grpSp>
        <p:nvGrpSpPr>
          <p:cNvPr id="16" name="Group 15">
            <a:extLst>
              <a:ext uri="{FF2B5EF4-FFF2-40B4-BE49-F238E27FC236}">
                <a16:creationId xmlns:a16="http://schemas.microsoft.com/office/drawing/2014/main" id="{4FE6DD76-C9C9-4497-81E1-C24822D424B2}"/>
              </a:ext>
            </a:extLst>
          </p:cNvPr>
          <p:cNvGrpSpPr/>
          <p:nvPr/>
        </p:nvGrpSpPr>
        <p:grpSpPr>
          <a:xfrm>
            <a:off x="581891" y="1454727"/>
            <a:ext cx="5153890" cy="5247409"/>
            <a:chOff x="581891" y="1454727"/>
            <a:chExt cx="5153890" cy="5247409"/>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E524444C-75A4-44C9-9058-E7B796B8263E}"/>
                </a:ext>
              </a:extLst>
            </p:cNvPr>
            <p:cNvSpPr/>
            <p:nvPr/>
          </p:nvSpPr>
          <p:spPr>
            <a:xfrm>
              <a:off x="581891" y="1454727"/>
              <a:ext cx="5153890" cy="5247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Picture 4">
              <a:extLst>
                <a:ext uri="{FF2B5EF4-FFF2-40B4-BE49-F238E27FC236}">
                  <a16:creationId xmlns:a16="http://schemas.microsoft.com/office/drawing/2014/main" id="{18C8DF38-3C1D-404D-A6B9-C4FBE42E987D}"/>
                </a:ext>
              </a:extLst>
            </p:cNvPr>
            <p:cNvPicPr>
              <a:picLocks noChangeAspect="1"/>
            </p:cNvPicPr>
            <p:nvPr/>
          </p:nvPicPr>
          <p:blipFill>
            <a:blip r:embed="rId3"/>
            <a:stretch>
              <a:fillRect/>
            </a:stretch>
          </p:blipFill>
          <p:spPr>
            <a:xfrm>
              <a:off x="1891661" y="1582916"/>
              <a:ext cx="2448960" cy="523220"/>
            </a:xfrm>
            <a:prstGeom prst="rect">
              <a:avLst/>
            </a:prstGeom>
          </p:spPr>
        </p:pic>
        <p:pic>
          <p:nvPicPr>
            <p:cNvPr id="6" name="Picture 5">
              <a:extLst>
                <a:ext uri="{FF2B5EF4-FFF2-40B4-BE49-F238E27FC236}">
                  <a16:creationId xmlns:a16="http://schemas.microsoft.com/office/drawing/2014/main" id="{01DAC8AB-09E9-41B1-B5FA-5D49B220A9B3}"/>
                </a:ext>
              </a:extLst>
            </p:cNvPr>
            <p:cNvPicPr>
              <a:picLocks noChangeAspect="1"/>
            </p:cNvPicPr>
            <p:nvPr/>
          </p:nvPicPr>
          <p:blipFill rotWithShape="1">
            <a:blip r:embed="rId4"/>
            <a:srcRect l="27794"/>
            <a:stretch/>
          </p:blipFill>
          <p:spPr>
            <a:xfrm>
              <a:off x="665534" y="2212067"/>
              <a:ext cx="5008419" cy="1743075"/>
            </a:xfrm>
            <a:prstGeom prst="rect">
              <a:avLst/>
            </a:prstGeom>
          </p:spPr>
        </p:pic>
        <p:pic>
          <p:nvPicPr>
            <p:cNvPr id="9" name="Picture 8" descr="A person in a car&#10;&#10;Description automatically generated">
              <a:extLst>
                <a:ext uri="{FF2B5EF4-FFF2-40B4-BE49-F238E27FC236}">
                  <a16:creationId xmlns:a16="http://schemas.microsoft.com/office/drawing/2014/main" id="{B7FEB15E-F801-4296-9AA0-32DFDB288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35" y="3858525"/>
              <a:ext cx="4924774" cy="2770185"/>
            </a:xfrm>
            <a:prstGeom prst="rect">
              <a:avLst/>
            </a:prstGeom>
          </p:spPr>
        </p:pic>
      </p:grpSp>
      <p:grpSp>
        <p:nvGrpSpPr>
          <p:cNvPr id="23" name="Group 22">
            <a:extLst>
              <a:ext uri="{FF2B5EF4-FFF2-40B4-BE49-F238E27FC236}">
                <a16:creationId xmlns:a16="http://schemas.microsoft.com/office/drawing/2014/main" id="{B7DD4910-220E-45B9-B327-25C1686A4C3A}"/>
              </a:ext>
            </a:extLst>
          </p:cNvPr>
          <p:cNvGrpSpPr/>
          <p:nvPr/>
        </p:nvGrpSpPr>
        <p:grpSpPr>
          <a:xfrm>
            <a:off x="3948547" y="1844526"/>
            <a:ext cx="5306291" cy="4691865"/>
            <a:chOff x="2372591" y="1127044"/>
            <a:chExt cx="5306291" cy="4691865"/>
          </a:xfrm>
          <a:effectLst>
            <a:outerShdw blurRad="50800" dist="38100" dir="2700000" algn="tl" rotWithShape="0">
              <a:prstClr val="black">
                <a:alpha val="40000"/>
              </a:prstClr>
            </a:outerShdw>
          </a:effectLst>
        </p:grpSpPr>
        <p:sp>
          <p:nvSpPr>
            <p:cNvPr id="24" name="Rectangle 23">
              <a:extLst>
                <a:ext uri="{FF2B5EF4-FFF2-40B4-BE49-F238E27FC236}">
                  <a16:creationId xmlns:a16="http://schemas.microsoft.com/office/drawing/2014/main" id="{316D51A4-4A3E-4D85-8AD1-253BBD8795F1}"/>
                </a:ext>
              </a:extLst>
            </p:cNvPr>
            <p:cNvSpPr/>
            <p:nvPr/>
          </p:nvSpPr>
          <p:spPr>
            <a:xfrm>
              <a:off x="2372591" y="1127044"/>
              <a:ext cx="5306291" cy="4691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Picture 24">
              <a:extLst>
                <a:ext uri="{FF2B5EF4-FFF2-40B4-BE49-F238E27FC236}">
                  <a16:creationId xmlns:a16="http://schemas.microsoft.com/office/drawing/2014/main" id="{72DA1542-1DFA-4A03-83F7-4DA480038F19}"/>
                </a:ext>
              </a:extLst>
            </p:cNvPr>
            <p:cNvPicPr>
              <a:picLocks noChangeAspect="1"/>
            </p:cNvPicPr>
            <p:nvPr/>
          </p:nvPicPr>
          <p:blipFill rotWithShape="1">
            <a:blip r:embed="rId6"/>
            <a:srcRect t="49292" r="8034"/>
            <a:stretch/>
          </p:blipFill>
          <p:spPr>
            <a:xfrm>
              <a:off x="2372591" y="1870364"/>
              <a:ext cx="5233555" cy="903141"/>
            </a:xfrm>
            <a:prstGeom prst="rect">
              <a:avLst/>
            </a:prstGeom>
          </p:spPr>
        </p:pic>
        <p:pic>
          <p:nvPicPr>
            <p:cNvPr id="26" name="Picture 25">
              <a:extLst>
                <a:ext uri="{FF2B5EF4-FFF2-40B4-BE49-F238E27FC236}">
                  <a16:creationId xmlns:a16="http://schemas.microsoft.com/office/drawing/2014/main" id="{B1080329-4B7C-4605-ABCF-B1FC2D0B8D80}"/>
                </a:ext>
              </a:extLst>
            </p:cNvPr>
            <p:cNvPicPr>
              <a:picLocks noChangeAspect="1"/>
            </p:cNvPicPr>
            <p:nvPr/>
          </p:nvPicPr>
          <p:blipFill rotWithShape="1">
            <a:blip r:embed="rId7"/>
            <a:srcRect l="655" t="1102" r="705"/>
            <a:stretch/>
          </p:blipFill>
          <p:spPr>
            <a:xfrm>
              <a:off x="2456466" y="2825781"/>
              <a:ext cx="5149679" cy="2915566"/>
            </a:xfrm>
            <a:prstGeom prst="rect">
              <a:avLst/>
            </a:prstGeom>
          </p:spPr>
        </p:pic>
        <p:pic>
          <p:nvPicPr>
            <p:cNvPr id="27" name="Picture 26">
              <a:extLst>
                <a:ext uri="{FF2B5EF4-FFF2-40B4-BE49-F238E27FC236}">
                  <a16:creationId xmlns:a16="http://schemas.microsoft.com/office/drawing/2014/main" id="{43286B25-39CD-4314-A271-95D3FFC442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372591" y="1127044"/>
              <a:ext cx="2746342" cy="652256"/>
            </a:xfrm>
            <a:prstGeom prst="rect">
              <a:avLst/>
            </a:prstGeom>
          </p:spPr>
        </p:pic>
      </p:grpSp>
      <p:grpSp>
        <p:nvGrpSpPr>
          <p:cNvPr id="28" name="Group 27">
            <a:extLst>
              <a:ext uri="{FF2B5EF4-FFF2-40B4-BE49-F238E27FC236}">
                <a16:creationId xmlns:a16="http://schemas.microsoft.com/office/drawing/2014/main" id="{998D5289-5CBC-4F1C-BBDF-4F48EBC33F18}"/>
              </a:ext>
            </a:extLst>
          </p:cNvPr>
          <p:cNvGrpSpPr/>
          <p:nvPr/>
        </p:nvGrpSpPr>
        <p:grpSpPr>
          <a:xfrm>
            <a:off x="6892637" y="2231338"/>
            <a:ext cx="5186796" cy="4119913"/>
            <a:chOff x="1910195" y="1688605"/>
            <a:chExt cx="5186796" cy="4119913"/>
          </a:xfrm>
          <a:effectLst>
            <a:outerShdw blurRad="50800" dist="38100" dir="2700000" algn="tl" rotWithShape="0">
              <a:prstClr val="black">
                <a:alpha val="40000"/>
              </a:prstClr>
            </a:outerShdw>
          </a:effectLst>
        </p:grpSpPr>
        <p:sp>
          <p:nvSpPr>
            <p:cNvPr id="29" name="Rectangle 28">
              <a:extLst>
                <a:ext uri="{FF2B5EF4-FFF2-40B4-BE49-F238E27FC236}">
                  <a16:creationId xmlns:a16="http://schemas.microsoft.com/office/drawing/2014/main" id="{A4C2CB3B-A1F1-4259-B2C8-64617A8917AE}"/>
                </a:ext>
              </a:extLst>
            </p:cNvPr>
            <p:cNvSpPr/>
            <p:nvPr/>
          </p:nvSpPr>
          <p:spPr>
            <a:xfrm>
              <a:off x="1910195" y="1688605"/>
              <a:ext cx="5186796" cy="4119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0" name="Group 29">
              <a:extLst>
                <a:ext uri="{FF2B5EF4-FFF2-40B4-BE49-F238E27FC236}">
                  <a16:creationId xmlns:a16="http://schemas.microsoft.com/office/drawing/2014/main" id="{60BF93BB-A653-44BB-8A66-D5943B2FCAEE}"/>
                </a:ext>
              </a:extLst>
            </p:cNvPr>
            <p:cNvGrpSpPr/>
            <p:nvPr/>
          </p:nvGrpSpPr>
          <p:grpSpPr>
            <a:xfrm>
              <a:off x="1910195" y="1688605"/>
              <a:ext cx="5107497" cy="4041776"/>
              <a:chOff x="1910195" y="1688605"/>
              <a:chExt cx="5107497" cy="4041776"/>
            </a:xfrm>
          </p:grpSpPr>
          <p:pic>
            <p:nvPicPr>
              <p:cNvPr id="31" name="Picture 30">
                <a:extLst>
                  <a:ext uri="{FF2B5EF4-FFF2-40B4-BE49-F238E27FC236}">
                    <a16:creationId xmlns:a16="http://schemas.microsoft.com/office/drawing/2014/main" id="{AB2A9919-9303-4E20-BCAC-3D04D0AFFD51}"/>
                  </a:ext>
                </a:extLst>
              </p:cNvPr>
              <p:cNvPicPr>
                <a:picLocks noChangeAspect="1"/>
              </p:cNvPicPr>
              <p:nvPr/>
            </p:nvPicPr>
            <p:blipFill>
              <a:blip r:embed="rId9"/>
              <a:stretch>
                <a:fillRect/>
              </a:stretch>
            </p:blipFill>
            <p:spPr>
              <a:xfrm>
                <a:off x="1910195" y="1688605"/>
                <a:ext cx="1152525" cy="695325"/>
              </a:xfrm>
              <a:prstGeom prst="rect">
                <a:avLst/>
              </a:prstGeom>
            </p:spPr>
          </p:pic>
          <p:pic>
            <p:nvPicPr>
              <p:cNvPr id="32" name="Picture 31">
                <a:extLst>
                  <a:ext uri="{FF2B5EF4-FFF2-40B4-BE49-F238E27FC236}">
                    <a16:creationId xmlns:a16="http://schemas.microsoft.com/office/drawing/2014/main" id="{4F777776-3F63-4344-89F5-5A5B9EB2FE73}"/>
                  </a:ext>
                </a:extLst>
              </p:cNvPr>
              <p:cNvPicPr>
                <a:picLocks noChangeAspect="1"/>
              </p:cNvPicPr>
              <p:nvPr/>
            </p:nvPicPr>
            <p:blipFill>
              <a:blip r:embed="rId10"/>
              <a:stretch>
                <a:fillRect/>
              </a:stretch>
            </p:blipFill>
            <p:spPr>
              <a:xfrm>
                <a:off x="2003713" y="2544016"/>
                <a:ext cx="4965370" cy="720499"/>
              </a:xfrm>
              <a:prstGeom prst="rect">
                <a:avLst/>
              </a:prstGeom>
            </p:spPr>
          </p:pic>
          <p:pic>
            <p:nvPicPr>
              <p:cNvPr id="33" name="Picture 32">
                <a:extLst>
                  <a:ext uri="{FF2B5EF4-FFF2-40B4-BE49-F238E27FC236}">
                    <a16:creationId xmlns:a16="http://schemas.microsoft.com/office/drawing/2014/main" id="{3BB43F01-A303-4D1C-B84C-31540101A36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980610" y="3449454"/>
                <a:ext cx="5037082" cy="2280927"/>
              </a:xfrm>
              <a:prstGeom prst="rect">
                <a:avLst/>
              </a:prstGeom>
            </p:spPr>
          </p:pic>
        </p:grpSp>
      </p:grpSp>
    </p:spTree>
    <p:extLst>
      <p:ext uri="{BB962C8B-B14F-4D97-AF65-F5344CB8AC3E}">
        <p14:creationId xmlns:p14="http://schemas.microsoft.com/office/powerpoint/2010/main" val="225034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trips(up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9"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strips(upLeft)">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6635AC-6E63-4E52-9167-967F716F90EC}"/>
              </a:ext>
            </a:extLst>
          </p:cNvPr>
          <p:cNvSpPr txBox="1"/>
          <p:nvPr/>
        </p:nvSpPr>
        <p:spPr>
          <a:xfrm>
            <a:off x="432619" y="829074"/>
            <a:ext cx="11759381" cy="523220"/>
          </a:xfrm>
          <a:prstGeom prst="rect">
            <a:avLst/>
          </a:prstGeom>
          <a:noFill/>
        </p:spPr>
        <p:txBody>
          <a:bodyPr wrap="square" rtlCol="0">
            <a:spAutoFit/>
          </a:bodyPr>
          <a:lstStyle/>
          <a:p>
            <a:pPr algn="ctr"/>
            <a:r>
              <a:rPr lang="it-IT" sz="2800" dirty="0"/>
              <a:t>Evaluation of the </a:t>
            </a:r>
            <a:r>
              <a:rPr lang="it-IT" sz="2800" dirty="0" err="1"/>
              <a:t>results</a:t>
            </a:r>
            <a:endParaRPr lang="it-IT" sz="2800" dirty="0"/>
          </a:p>
        </p:txBody>
      </p:sp>
      <p:sp>
        <p:nvSpPr>
          <p:cNvPr id="3" name="TextBox 2">
            <a:extLst>
              <a:ext uri="{FF2B5EF4-FFF2-40B4-BE49-F238E27FC236}">
                <a16:creationId xmlns:a16="http://schemas.microsoft.com/office/drawing/2014/main" id="{863F2293-F9C3-4D0D-9822-D9BFB2CBE170}"/>
              </a:ext>
            </a:extLst>
          </p:cNvPr>
          <p:cNvSpPr txBox="1"/>
          <p:nvPr/>
        </p:nvSpPr>
        <p:spPr>
          <a:xfrm>
            <a:off x="432619" y="1502693"/>
            <a:ext cx="11759381" cy="369332"/>
          </a:xfrm>
          <a:prstGeom prst="rect">
            <a:avLst/>
          </a:prstGeom>
          <a:noFill/>
        </p:spPr>
        <p:txBody>
          <a:bodyPr wrap="square" rtlCol="0">
            <a:spAutoFit/>
          </a:bodyPr>
          <a:lstStyle/>
          <a:p>
            <a:pPr algn="ctr"/>
            <a:r>
              <a:rPr lang="it-IT" i="1" dirty="0"/>
              <a:t>Costs of training </a:t>
            </a:r>
            <a:r>
              <a:rPr lang="it-IT" i="1" dirty="0" err="1"/>
              <a:t>assessment</a:t>
            </a:r>
            <a:endParaRPr lang="it-IT" i="1" dirty="0"/>
          </a:p>
        </p:txBody>
      </p:sp>
      <p:sp>
        <p:nvSpPr>
          <p:cNvPr id="4" name="Rectangle 3">
            <a:extLst>
              <a:ext uri="{FF2B5EF4-FFF2-40B4-BE49-F238E27FC236}">
                <a16:creationId xmlns:a16="http://schemas.microsoft.com/office/drawing/2014/main" id="{E5AC2A32-2593-4065-9DFF-707CBB4866CC}"/>
              </a:ext>
            </a:extLst>
          </p:cNvPr>
          <p:cNvSpPr/>
          <p:nvPr/>
        </p:nvSpPr>
        <p:spPr>
          <a:xfrm>
            <a:off x="657467" y="6327657"/>
            <a:ext cx="10877065" cy="338554"/>
          </a:xfrm>
          <a:prstGeom prst="rect">
            <a:avLst/>
          </a:prstGeom>
        </p:spPr>
        <p:txBody>
          <a:bodyPr wrap="square">
            <a:spAutoFit/>
          </a:bodyPr>
          <a:lstStyle/>
          <a:p>
            <a:r>
              <a:rPr lang="en-GB" sz="1600" dirty="0">
                <a:latin typeface="Calibri" panose="020F0502020204030204" pitchFamily="34" charset="0"/>
                <a:ea typeface="Calibri" panose="020F0502020204030204" pitchFamily="34" charset="0"/>
                <a:cs typeface="Arial" panose="020B0604020202020204" pitchFamily="34" charset="0"/>
              </a:rPr>
              <a:t>*As April 2020, Azure requires $ 0.374/hour for each D12 v2 instance (4 vCPUs + 28GB RAM)</a:t>
            </a:r>
            <a:endParaRPr lang="it-IT" sz="1600" dirty="0"/>
          </a:p>
        </p:txBody>
      </p:sp>
      <p:pic>
        <p:nvPicPr>
          <p:cNvPr id="11" name="Picture 10">
            <a:extLst>
              <a:ext uri="{FF2B5EF4-FFF2-40B4-BE49-F238E27FC236}">
                <a16:creationId xmlns:a16="http://schemas.microsoft.com/office/drawing/2014/main" id="{9FBD3230-E885-447B-9035-8827BE84238F}"/>
              </a:ext>
            </a:extLst>
          </p:cNvPr>
          <p:cNvPicPr>
            <a:picLocks noChangeAspect="1"/>
          </p:cNvPicPr>
          <p:nvPr/>
        </p:nvPicPr>
        <p:blipFill>
          <a:blip r:embed="rId3"/>
          <a:stretch>
            <a:fillRect/>
          </a:stretch>
        </p:blipFill>
        <p:spPr>
          <a:xfrm>
            <a:off x="1800886" y="2317462"/>
            <a:ext cx="5114987" cy="3243353"/>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CBD8CA6-A0BE-4C63-BB31-63EBE6F47431}"/>
                  </a:ext>
                </a:extLst>
              </p:cNvPr>
              <p:cNvSpPr/>
              <p:nvPr/>
            </p:nvSpPr>
            <p:spPr>
              <a:xfrm>
                <a:off x="7366416" y="3630015"/>
                <a:ext cx="3404254" cy="6182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𝐶𝑜𝑠𝑡</m:t>
                      </m:r>
                      <m:r>
                        <a:rPr lang="it-IT" i="0">
                          <a:latin typeface="Cambria Math" panose="02040503050406030204" pitchFamily="18" charset="0"/>
                        </a:rPr>
                        <m:t>=</m:t>
                      </m:r>
                      <m:r>
                        <a:rPr lang="it-IT" b="0" i="0"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𝑆𝑒𝑐𝑜𝑛𝑑𝑠</m:t>
                          </m:r>
                        </m:num>
                        <m:den>
                          <m:r>
                            <a:rPr lang="it-IT" b="0" i="1" smtClean="0">
                              <a:latin typeface="Cambria Math" panose="02040503050406030204" pitchFamily="18" charset="0"/>
                            </a:rPr>
                            <m:t>3600</m:t>
                          </m:r>
                        </m:den>
                      </m:f>
                      <m:r>
                        <a:rPr lang="it-IT" b="0" i="1" smtClean="0">
                          <a:latin typeface="Cambria Math" panose="02040503050406030204" pitchFamily="18" charset="0"/>
                        </a:rPr>
                        <m:t>∗(0.374∗3)</m:t>
                      </m:r>
                    </m:oMath>
                  </m:oMathPara>
                </a14:m>
                <a:endParaRPr lang="it-IT" dirty="0"/>
              </a:p>
            </p:txBody>
          </p:sp>
        </mc:Choice>
        <mc:Fallback xmlns="">
          <p:sp>
            <p:nvSpPr>
              <p:cNvPr id="12" name="Rectangle 11">
                <a:extLst>
                  <a:ext uri="{FF2B5EF4-FFF2-40B4-BE49-F238E27FC236}">
                    <a16:creationId xmlns:a16="http://schemas.microsoft.com/office/drawing/2014/main" id="{7CBD8CA6-A0BE-4C63-BB31-63EBE6F47431}"/>
                  </a:ext>
                </a:extLst>
              </p:cNvPr>
              <p:cNvSpPr>
                <a:spLocks noRot="1" noChangeAspect="1" noMove="1" noResize="1" noEditPoints="1" noAdjustHandles="1" noChangeArrowheads="1" noChangeShapeType="1" noTextEdit="1"/>
              </p:cNvSpPr>
              <p:nvPr/>
            </p:nvSpPr>
            <p:spPr>
              <a:xfrm>
                <a:off x="7366416" y="3630015"/>
                <a:ext cx="3404254" cy="618246"/>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100690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DD2607-DF51-475C-A696-A1C6C241678E}"/>
              </a:ext>
            </a:extLst>
          </p:cNvPr>
          <p:cNvSpPr txBox="1"/>
          <p:nvPr/>
        </p:nvSpPr>
        <p:spPr>
          <a:xfrm>
            <a:off x="432619" y="829074"/>
            <a:ext cx="11759381" cy="523220"/>
          </a:xfrm>
          <a:prstGeom prst="rect">
            <a:avLst/>
          </a:prstGeom>
          <a:noFill/>
        </p:spPr>
        <p:txBody>
          <a:bodyPr wrap="square" rtlCol="0">
            <a:spAutoFit/>
          </a:bodyPr>
          <a:lstStyle/>
          <a:p>
            <a:pPr algn="ctr"/>
            <a:r>
              <a:rPr lang="it-IT" sz="2800" dirty="0"/>
              <a:t>Evaluation of the </a:t>
            </a:r>
            <a:r>
              <a:rPr lang="it-IT" sz="2800" dirty="0" err="1"/>
              <a:t>results</a:t>
            </a:r>
            <a:endParaRPr lang="it-IT" sz="2800" dirty="0"/>
          </a:p>
        </p:txBody>
      </p:sp>
      <p:sp>
        <p:nvSpPr>
          <p:cNvPr id="3" name="TextBox 2">
            <a:extLst>
              <a:ext uri="{FF2B5EF4-FFF2-40B4-BE49-F238E27FC236}">
                <a16:creationId xmlns:a16="http://schemas.microsoft.com/office/drawing/2014/main" id="{8505A071-C5E0-43F4-A595-751FBF2A78F6}"/>
              </a:ext>
            </a:extLst>
          </p:cNvPr>
          <p:cNvSpPr txBox="1"/>
          <p:nvPr/>
        </p:nvSpPr>
        <p:spPr>
          <a:xfrm>
            <a:off x="432619" y="1502693"/>
            <a:ext cx="11759381" cy="369332"/>
          </a:xfrm>
          <a:prstGeom prst="rect">
            <a:avLst/>
          </a:prstGeom>
          <a:noFill/>
        </p:spPr>
        <p:txBody>
          <a:bodyPr wrap="square" rtlCol="0">
            <a:spAutoFit/>
          </a:bodyPr>
          <a:lstStyle/>
          <a:p>
            <a:pPr algn="ctr"/>
            <a:r>
              <a:rPr lang="it-IT" i="1" dirty="0" err="1"/>
              <a:t>Conclusions</a:t>
            </a:r>
            <a:endParaRPr lang="it-IT" i="1" dirty="0"/>
          </a:p>
        </p:txBody>
      </p:sp>
      <p:sp>
        <p:nvSpPr>
          <p:cNvPr id="4" name="Rectangle 3">
            <a:extLst>
              <a:ext uri="{FF2B5EF4-FFF2-40B4-BE49-F238E27FC236}">
                <a16:creationId xmlns:a16="http://schemas.microsoft.com/office/drawing/2014/main" id="{EC479836-438B-4A7A-9CFE-C9EF8CFA8733}"/>
              </a:ext>
            </a:extLst>
          </p:cNvPr>
          <p:cNvSpPr/>
          <p:nvPr/>
        </p:nvSpPr>
        <p:spPr>
          <a:xfrm>
            <a:off x="741145" y="2506257"/>
            <a:ext cx="11097929" cy="3658374"/>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GB" dirty="0">
                <a:latin typeface="Calibri" panose="020F0502020204030204" pitchFamily="34" charset="0"/>
                <a:ea typeface="Calibri" panose="020F0502020204030204" pitchFamily="34" charset="0"/>
                <a:cs typeface="Arial" panose="020B0604020202020204" pitchFamily="34" charset="0"/>
              </a:rPr>
              <a:t>The best algorithm among the three tried, turned out to be the One-vs-Rest incapsulating Logistic Regression</a:t>
            </a:r>
          </a:p>
          <a:p>
            <a:pPr marL="742950" lvl="1" indent="-285750">
              <a:lnSpc>
                <a:spcPct val="107000"/>
              </a:lnSpc>
              <a:spcAft>
                <a:spcPts val="800"/>
              </a:spcAft>
              <a:buFont typeface="Wingdings" panose="05000000000000000000" pitchFamily="2" charset="2"/>
              <a:buChar char="§"/>
            </a:pPr>
            <a:r>
              <a:rPr lang="en-GB" dirty="0">
                <a:latin typeface="Calibri" panose="020F0502020204030204" pitchFamily="34" charset="0"/>
                <a:ea typeface="Calibri" panose="020F0502020204030204" pitchFamily="34" charset="0"/>
                <a:cs typeface="Arial" panose="020B0604020202020204" pitchFamily="34" charset="0"/>
              </a:rPr>
              <a:t>Cheapest</a:t>
            </a:r>
          </a:p>
          <a:p>
            <a:pPr marL="742950" lvl="1" indent="-285750">
              <a:lnSpc>
                <a:spcPct val="107000"/>
              </a:lnSpc>
              <a:spcAft>
                <a:spcPts val="800"/>
              </a:spcAft>
              <a:buFont typeface="Wingdings" panose="05000000000000000000" pitchFamily="2" charset="2"/>
              <a:buChar char="§"/>
            </a:pPr>
            <a:r>
              <a:rPr lang="en-GB" dirty="0">
                <a:latin typeface="Calibri" panose="020F0502020204030204" pitchFamily="34" charset="0"/>
                <a:ea typeface="Calibri" panose="020F0502020204030204" pitchFamily="34" charset="0"/>
                <a:cs typeface="Arial" panose="020B0604020202020204" pitchFamily="34" charset="0"/>
              </a:rPr>
              <a:t>Most accurate</a:t>
            </a:r>
          </a:p>
          <a:p>
            <a:pPr marL="742950" lvl="1" indent="-285750">
              <a:lnSpc>
                <a:spcPct val="107000"/>
              </a:lnSpc>
              <a:spcAft>
                <a:spcPts val="800"/>
              </a:spcAft>
              <a:buFont typeface="Wingdings" panose="05000000000000000000" pitchFamily="2" charset="2"/>
              <a:buChar char="§"/>
            </a:pPr>
            <a:r>
              <a:rPr lang="en-GB" dirty="0">
                <a:latin typeface="Calibri" panose="020F0502020204030204" pitchFamily="34" charset="0"/>
                <a:ea typeface="Calibri" panose="020F0502020204030204" pitchFamily="34" charset="0"/>
                <a:cs typeface="Arial" panose="020B0604020202020204" pitchFamily="34" charset="0"/>
              </a:rPr>
              <a:t>Fastest to train</a:t>
            </a:r>
            <a:endParaRPr lang="it-IT"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dirty="0">
                <a:latin typeface="Calibri" panose="020F0502020204030204" pitchFamily="34" charset="0"/>
                <a:ea typeface="Calibri" panose="020F0502020204030204" pitchFamily="34" charset="0"/>
                <a:cs typeface="Arial" panose="020B0604020202020204" pitchFamily="34" charset="0"/>
              </a:rPr>
              <a:t>Unfortunately, an error overpassing 29% is not acceptable</a:t>
            </a:r>
          </a:p>
          <a:p>
            <a:pPr marL="742950" lvl="1" indent="-285750">
              <a:lnSpc>
                <a:spcPct val="107000"/>
              </a:lnSpc>
              <a:spcAft>
                <a:spcPts val="800"/>
              </a:spcAft>
              <a:buFont typeface="Wingdings" panose="05000000000000000000" pitchFamily="2" charset="2"/>
              <a:buChar char="§"/>
            </a:pPr>
            <a:r>
              <a:rPr lang="en-GB" dirty="0">
                <a:latin typeface="Calibri" panose="020F0502020204030204" pitchFamily="34" charset="0"/>
                <a:ea typeface="Calibri" panose="020F0502020204030204" pitchFamily="34" charset="0"/>
                <a:cs typeface="Arial" panose="020B0604020202020204" pitchFamily="34" charset="0"/>
              </a:rPr>
              <a:t>Not a safe model if applied as a single technology to an automatic decision system onboard of a car, due to high risk of impacting on passenger, pedestrian and other driver</a:t>
            </a:r>
          </a:p>
          <a:p>
            <a:pPr marL="742950" lvl="1" indent="-285750">
              <a:lnSpc>
                <a:spcPct val="107000"/>
              </a:lnSpc>
              <a:spcAft>
                <a:spcPts val="800"/>
              </a:spcAft>
              <a:buFont typeface="Wingdings" panose="05000000000000000000" pitchFamily="2" charset="2"/>
              <a:buChar char="§"/>
            </a:pPr>
            <a:r>
              <a:rPr lang="en-GB" dirty="0">
                <a:latin typeface="Calibri" panose="020F0502020204030204" pitchFamily="34" charset="0"/>
                <a:ea typeface="Calibri" panose="020F0502020204030204" pitchFamily="34" charset="0"/>
                <a:cs typeface="Arial" panose="020B0604020202020204" pitchFamily="34" charset="0"/>
              </a:rPr>
              <a:t>My be acceptable if used in a passive way by taking its result as a suggestion to the driver, or in conjunction to the rest of the sensors and processing systems to evaluate if the risk of increasing/decreasing the average speed is manageable.</a:t>
            </a:r>
            <a:endParaRPr lang="it-IT"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21906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2095D-9646-4C2D-AF01-B7D36A0D4FF5}"/>
              </a:ext>
            </a:extLst>
          </p:cNvPr>
          <p:cNvSpPr txBox="1"/>
          <p:nvPr/>
        </p:nvSpPr>
        <p:spPr>
          <a:xfrm>
            <a:off x="432619" y="829074"/>
            <a:ext cx="11759381" cy="523220"/>
          </a:xfrm>
          <a:prstGeom prst="rect">
            <a:avLst/>
          </a:prstGeom>
          <a:noFill/>
        </p:spPr>
        <p:txBody>
          <a:bodyPr wrap="square" rtlCol="0">
            <a:spAutoFit/>
          </a:bodyPr>
          <a:lstStyle/>
          <a:p>
            <a:pPr algn="ctr"/>
            <a:r>
              <a:rPr lang="it-IT" sz="2800" dirty="0"/>
              <a:t>Evaluation of the </a:t>
            </a:r>
            <a:r>
              <a:rPr lang="it-IT" sz="2800" dirty="0" err="1"/>
              <a:t>results</a:t>
            </a:r>
            <a:endParaRPr lang="it-IT" sz="2800" dirty="0"/>
          </a:p>
        </p:txBody>
      </p:sp>
      <p:sp>
        <p:nvSpPr>
          <p:cNvPr id="3" name="TextBox 2">
            <a:extLst>
              <a:ext uri="{FF2B5EF4-FFF2-40B4-BE49-F238E27FC236}">
                <a16:creationId xmlns:a16="http://schemas.microsoft.com/office/drawing/2014/main" id="{008CCE6D-D98F-406C-8C2F-66D585E5F530}"/>
              </a:ext>
            </a:extLst>
          </p:cNvPr>
          <p:cNvSpPr txBox="1"/>
          <p:nvPr/>
        </p:nvSpPr>
        <p:spPr>
          <a:xfrm>
            <a:off x="432619" y="1502693"/>
            <a:ext cx="11759381" cy="369332"/>
          </a:xfrm>
          <a:prstGeom prst="rect">
            <a:avLst/>
          </a:prstGeom>
          <a:noFill/>
        </p:spPr>
        <p:txBody>
          <a:bodyPr wrap="square" rtlCol="0">
            <a:spAutoFit/>
          </a:bodyPr>
          <a:lstStyle/>
          <a:p>
            <a:pPr algn="ctr"/>
            <a:r>
              <a:rPr lang="it-IT" i="1" dirty="0" err="1"/>
              <a:t>Margins</a:t>
            </a:r>
            <a:r>
              <a:rPr lang="it-IT" i="1" dirty="0"/>
              <a:t> of </a:t>
            </a:r>
            <a:r>
              <a:rPr lang="it-IT" i="1" dirty="0" err="1"/>
              <a:t>improvement</a:t>
            </a:r>
            <a:endParaRPr lang="it-IT" i="1" dirty="0"/>
          </a:p>
        </p:txBody>
      </p:sp>
      <p:sp>
        <p:nvSpPr>
          <p:cNvPr id="5" name="Rectangle 4">
            <a:extLst>
              <a:ext uri="{FF2B5EF4-FFF2-40B4-BE49-F238E27FC236}">
                <a16:creationId xmlns:a16="http://schemas.microsoft.com/office/drawing/2014/main" id="{70D79C18-AE66-4548-A86F-DB420776B666}"/>
              </a:ext>
            </a:extLst>
          </p:cNvPr>
          <p:cNvSpPr/>
          <p:nvPr/>
        </p:nvSpPr>
        <p:spPr>
          <a:xfrm>
            <a:off x="741145" y="2506257"/>
            <a:ext cx="11097929" cy="3416320"/>
          </a:xfrm>
          <a:prstGeom prst="rect">
            <a:avLst/>
          </a:prstGeom>
        </p:spPr>
        <p:txBody>
          <a:bodyPr wrap="square">
            <a:spAutoFit/>
          </a:bodyPr>
          <a:lstStyle/>
          <a:p>
            <a:pPr marL="285750" lvl="0" indent="-285750">
              <a:buFont typeface="Arial" panose="020B0604020202020204" pitchFamily="34" charset="0"/>
              <a:buChar char="•"/>
            </a:pPr>
            <a:r>
              <a:rPr lang="en-GB" dirty="0"/>
              <a:t>Wind direction and speed have been dropped from the dataset since there is no information about which direction the vehicle was facing at, papers on vehicle dynamics demonstrate that wind speed starts to affect cars lateral stability starting from 24 m/s with a moderate and steady driving style; so having that information could increase the reliability of the model.</a:t>
            </a:r>
          </a:p>
          <a:p>
            <a:endParaRPr lang="it-IT" dirty="0"/>
          </a:p>
          <a:p>
            <a:pPr marL="285750" lvl="0" indent="-285750">
              <a:buFont typeface="Arial" panose="020B0604020202020204" pitchFamily="34" charset="0"/>
              <a:buChar char="•"/>
            </a:pPr>
            <a:r>
              <a:rPr lang="en-GB" dirty="0"/>
              <a:t>Changing the paradigm of geo-spatial analysis switching from county as smallest area block to buffers centred on the car accident, clustering the area and assigning to the surroundings a proper number of risk index; so the vehicle coming into this area can have a more precise warning.</a:t>
            </a:r>
          </a:p>
          <a:p>
            <a:pPr marL="285750" lvl="0" indent="-285750">
              <a:buFont typeface="Arial" panose="020B0604020202020204" pitchFamily="34" charset="0"/>
              <a:buChar char="•"/>
            </a:pPr>
            <a:endParaRPr lang="it-IT" dirty="0"/>
          </a:p>
          <a:p>
            <a:r>
              <a:rPr lang="en-GB" dirty="0"/>
              <a:t>Obviously, the problem of having access to real time position of each car involves dealing with privacy limitations (different for each country) and with the huge traffic generate by moving vehicles as well as the robust infrastructure behind it.</a:t>
            </a:r>
            <a:endParaRPr lang="it-IT" dirty="0"/>
          </a:p>
        </p:txBody>
      </p:sp>
    </p:spTree>
    <p:extLst>
      <p:ext uri="{BB962C8B-B14F-4D97-AF65-F5344CB8AC3E}">
        <p14:creationId xmlns:p14="http://schemas.microsoft.com/office/powerpoint/2010/main" val="493600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2095D-9646-4C2D-AF01-B7D36A0D4FF5}"/>
              </a:ext>
            </a:extLst>
          </p:cNvPr>
          <p:cNvSpPr txBox="1"/>
          <p:nvPr/>
        </p:nvSpPr>
        <p:spPr>
          <a:xfrm>
            <a:off x="432619" y="829074"/>
            <a:ext cx="11759381" cy="523220"/>
          </a:xfrm>
          <a:prstGeom prst="rect">
            <a:avLst/>
          </a:prstGeom>
          <a:noFill/>
        </p:spPr>
        <p:txBody>
          <a:bodyPr wrap="square" rtlCol="0">
            <a:spAutoFit/>
          </a:bodyPr>
          <a:lstStyle/>
          <a:p>
            <a:pPr algn="ctr"/>
            <a:r>
              <a:rPr lang="it-IT" sz="2800" dirty="0"/>
              <a:t>Evaluation of the </a:t>
            </a:r>
            <a:r>
              <a:rPr lang="it-IT" sz="2800" dirty="0" err="1"/>
              <a:t>results</a:t>
            </a:r>
            <a:endParaRPr lang="it-IT" sz="2800" dirty="0"/>
          </a:p>
        </p:txBody>
      </p:sp>
      <p:sp>
        <p:nvSpPr>
          <p:cNvPr id="3" name="TextBox 2">
            <a:extLst>
              <a:ext uri="{FF2B5EF4-FFF2-40B4-BE49-F238E27FC236}">
                <a16:creationId xmlns:a16="http://schemas.microsoft.com/office/drawing/2014/main" id="{008CCE6D-D98F-406C-8C2F-66D585E5F530}"/>
              </a:ext>
            </a:extLst>
          </p:cNvPr>
          <p:cNvSpPr txBox="1"/>
          <p:nvPr/>
        </p:nvSpPr>
        <p:spPr>
          <a:xfrm>
            <a:off x="432619" y="1502693"/>
            <a:ext cx="11759381" cy="369332"/>
          </a:xfrm>
          <a:prstGeom prst="rect">
            <a:avLst/>
          </a:prstGeom>
          <a:noFill/>
        </p:spPr>
        <p:txBody>
          <a:bodyPr wrap="square" rtlCol="0">
            <a:spAutoFit/>
          </a:bodyPr>
          <a:lstStyle/>
          <a:p>
            <a:pPr algn="ctr"/>
            <a:r>
              <a:rPr lang="it-IT" i="1" dirty="0" err="1"/>
              <a:t>Margins</a:t>
            </a:r>
            <a:r>
              <a:rPr lang="it-IT" i="1" dirty="0"/>
              <a:t> of </a:t>
            </a:r>
            <a:r>
              <a:rPr lang="it-IT" i="1" dirty="0" err="1"/>
              <a:t>improvement</a:t>
            </a:r>
            <a:endParaRPr lang="it-IT" i="1" dirty="0"/>
          </a:p>
        </p:txBody>
      </p:sp>
      <p:sp>
        <p:nvSpPr>
          <p:cNvPr id="5" name="Rectangle 4">
            <a:extLst>
              <a:ext uri="{FF2B5EF4-FFF2-40B4-BE49-F238E27FC236}">
                <a16:creationId xmlns:a16="http://schemas.microsoft.com/office/drawing/2014/main" id="{70D79C18-AE66-4548-A86F-DB420776B666}"/>
              </a:ext>
            </a:extLst>
          </p:cNvPr>
          <p:cNvSpPr/>
          <p:nvPr/>
        </p:nvSpPr>
        <p:spPr>
          <a:xfrm>
            <a:off x="741145" y="2506257"/>
            <a:ext cx="11097929" cy="2308324"/>
          </a:xfrm>
          <a:prstGeom prst="rect">
            <a:avLst/>
          </a:prstGeom>
        </p:spPr>
        <p:txBody>
          <a:bodyPr wrap="square">
            <a:spAutoFit/>
          </a:bodyPr>
          <a:lstStyle/>
          <a:p>
            <a:pPr marL="285750" lvl="0" indent="-285750">
              <a:buFont typeface="Arial" panose="020B0604020202020204" pitchFamily="34" charset="0"/>
              <a:buChar char="•"/>
            </a:pPr>
            <a:r>
              <a:rPr lang="en-GB" dirty="0"/>
              <a:t>A further future-proof workflow is gathering more road characteristics just using the integrated camera placed behind the windshield of the vehicle, reading the scene and labelling the objects it sees: this way it will possible to intersect, for example, this data with the description of the accident in that area (reported in the column “Description” of the dataset).</a:t>
            </a:r>
          </a:p>
          <a:p>
            <a:pPr marL="285750" lvl="0" indent="-285750">
              <a:buFont typeface="Arial" panose="020B0604020202020204" pitchFamily="34" charset="0"/>
              <a:buChar char="•"/>
            </a:pPr>
            <a:endParaRPr lang="it-IT" dirty="0"/>
          </a:p>
          <a:p>
            <a:pPr marL="285750" lvl="0" indent="-285750">
              <a:buFont typeface="Arial" panose="020B0604020202020204" pitchFamily="34" charset="0"/>
              <a:buChar char="•"/>
            </a:pPr>
            <a:r>
              <a:rPr lang="en-US" dirty="0"/>
              <a:t>In order to extend the experimentation, pressing on the One-vs-Rest algorithm using different classification techniques (due to the good performance reached in comparison to the other two) and parametrizing them with a higher variety of hyperparameters can be useful.</a:t>
            </a:r>
            <a:endParaRPr lang="it-IT" dirty="0"/>
          </a:p>
        </p:txBody>
      </p:sp>
      <p:sp>
        <p:nvSpPr>
          <p:cNvPr id="6" name="Rectangle 5">
            <a:extLst>
              <a:ext uri="{FF2B5EF4-FFF2-40B4-BE49-F238E27FC236}">
                <a16:creationId xmlns:a16="http://schemas.microsoft.com/office/drawing/2014/main" id="{2F431817-9266-499E-9959-83226924AA2A}"/>
              </a:ext>
            </a:extLst>
          </p:cNvPr>
          <p:cNvSpPr/>
          <p:nvPr/>
        </p:nvSpPr>
        <p:spPr>
          <a:xfrm>
            <a:off x="0" y="0"/>
            <a:ext cx="432000" cy="6858000"/>
          </a:xfrm>
          <a:prstGeom prst="rect">
            <a:avLst/>
          </a:prstGeom>
          <a:solidFill>
            <a:srgbClr val="94B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6693C20-E8C6-4916-BC01-65B35E99A0E3}"/>
              </a:ext>
            </a:extLst>
          </p:cNvPr>
          <p:cNvSpPr/>
          <p:nvPr/>
        </p:nvSpPr>
        <p:spPr>
          <a:xfrm rot="16200000">
            <a:off x="-3222399" y="3259723"/>
            <a:ext cx="6858000" cy="338554"/>
          </a:xfrm>
          <a:prstGeom prst="rect">
            <a:avLst/>
          </a:prstGeom>
        </p:spPr>
        <p:txBody>
          <a:bodyPr wrap="square">
            <a:spAutoFit/>
          </a:bodyPr>
          <a:lstStyle/>
          <a:p>
            <a:pPr algn="ctr">
              <a:spcAft>
                <a:spcPts val="0"/>
              </a:spcAft>
            </a:pPr>
            <a:r>
              <a:rPr lang="en-GB"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t>A data-driven analysis for car accident characteristics in U.S. using Apache Spark </a:t>
            </a:r>
            <a:endParaRPr lang="it-IT" sz="1600" b="1" kern="160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7746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0893EA-88DD-4830-9C89-754703ED7A41}"/>
              </a:ext>
            </a:extLst>
          </p:cNvPr>
          <p:cNvGrpSpPr/>
          <p:nvPr/>
        </p:nvGrpSpPr>
        <p:grpSpPr>
          <a:xfrm>
            <a:off x="7324755" y="382550"/>
            <a:ext cx="3188863" cy="2100768"/>
            <a:chOff x="6477731" y="1106821"/>
            <a:chExt cx="5520249" cy="3636645"/>
          </a:xfrm>
        </p:grpSpPr>
        <p:pic>
          <p:nvPicPr>
            <p:cNvPr id="13" name="Picture 12" descr="A picture containing man, board, holding, player&#10;&#10;Description automatically generated">
              <a:extLst>
                <a:ext uri="{FF2B5EF4-FFF2-40B4-BE49-F238E27FC236}">
                  <a16:creationId xmlns:a16="http://schemas.microsoft.com/office/drawing/2014/main" id="{B3884B44-85F9-4B97-8FA7-5F5343B3EAF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118970" y="1106821"/>
              <a:ext cx="2879010" cy="3636645"/>
            </a:xfrm>
            <a:prstGeom prst="rect">
              <a:avLst/>
            </a:prstGeom>
          </p:spPr>
        </p:pic>
        <p:pic>
          <p:nvPicPr>
            <p:cNvPr id="4" name="Picture 3">
              <a:extLst>
                <a:ext uri="{FF2B5EF4-FFF2-40B4-BE49-F238E27FC236}">
                  <a16:creationId xmlns:a16="http://schemas.microsoft.com/office/drawing/2014/main" id="{19464E57-B644-45E6-8E2C-96C2488EAEC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731" y="2510171"/>
              <a:ext cx="2604135" cy="1356360"/>
            </a:xfrm>
            <a:prstGeom prst="rect">
              <a:avLst/>
            </a:prstGeom>
            <a:noFill/>
            <a:ln>
              <a:noFill/>
            </a:ln>
          </p:spPr>
        </p:pic>
      </p:grpSp>
      <p:sp>
        <p:nvSpPr>
          <p:cNvPr id="7" name="Rectangle 6">
            <a:extLst>
              <a:ext uri="{FF2B5EF4-FFF2-40B4-BE49-F238E27FC236}">
                <a16:creationId xmlns:a16="http://schemas.microsoft.com/office/drawing/2014/main" id="{6BA071EB-F5EF-47BA-B08A-C64C29B934DB}"/>
              </a:ext>
            </a:extLst>
          </p:cNvPr>
          <p:cNvSpPr/>
          <p:nvPr/>
        </p:nvSpPr>
        <p:spPr>
          <a:xfrm>
            <a:off x="568669" y="1035665"/>
            <a:ext cx="5055235" cy="830997"/>
          </a:xfrm>
          <a:prstGeom prst="rect">
            <a:avLst/>
          </a:prstGeom>
        </p:spPr>
        <p:txBody>
          <a:bodyPr wrap="square">
            <a:spAutoFit/>
          </a:bodyPr>
          <a:lstStyle/>
          <a:p>
            <a:pPr>
              <a:spcAft>
                <a:spcPts val="0"/>
              </a:spcAft>
            </a:pPr>
            <a:r>
              <a:rPr lang="en-GB" sz="2400" kern="1400" spc="-50" dirty="0">
                <a:latin typeface="Calibri Light" panose="020F0302020204030204" pitchFamily="34" charset="0"/>
                <a:ea typeface="Times New Roman" panose="02020603050405020304" pitchFamily="18" charset="0"/>
                <a:cs typeface="Times New Roman" panose="02020603050405020304" pitchFamily="18" charset="0"/>
              </a:rPr>
              <a:t>A data-driven analysis for car accident characteristics in U.S. using Apache Spark </a:t>
            </a:r>
            <a:endParaRPr lang="it-IT" sz="2400" kern="1400" spc="-50" dirty="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6C3AF9A-03D1-41FD-A5BB-9F18AAECDC70}"/>
              </a:ext>
            </a:extLst>
          </p:cNvPr>
          <p:cNvSpPr txBox="1"/>
          <p:nvPr/>
        </p:nvSpPr>
        <p:spPr>
          <a:xfrm>
            <a:off x="568669" y="6274297"/>
            <a:ext cx="2391745" cy="307777"/>
          </a:xfrm>
          <a:prstGeom prst="rect">
            <a:avLst/>
          </a:prstGeom>
          <a:noFill/>
        </p:spPr>
        <p:txBody>
          <a:bodyPr wrap="none" rtlCol="0">
            <a:spAutoFit/>
          </a:bodyPr>
          <a:lstStyle/>
          <a:p>
            <a:r>
              <a:rPr lang="it-IT" sz="1400" dirty="0">
                <a:solidFill>
                  <a:schemeClr val="bg2">
                    <a:lumMod val="50000"/>
                  </a:schemeClr>
                </a:solidFill>
              </a:rPr>
              <a:t>Gabriele Favia – </a:t>
            </a:r>
            <a:r>
              <a:rPr lang="it-IT" sz="1400" dirty="0" err="1">
                <a:solidFill>
                  <a:schemeClr val="bg2">
                    <a:lumMod val="50000"/>
                  </a:schemeClr>
                </a:solidFill>
              </a:rPr>
              <a:t>matr</a:t>
            </a:r>
            <a:r>
              <a:rPr lang="it-IT" sz="1400" dirty="0">
                <a:solidFill>
                  <a:schemeClr val="bg2">
                    <a:lumMod val="50000"/>
                  </a:schemeClr>
                </a:solidFill>
              </a:rPr>
              <a:t>. 579166 </a:t>
            </a:r>
          </a:p>
        </p:txBody>
      </p:sp>
      <p:sp>
        <p:nvSpPr>
          <p:cNvPr id="11" name="Rectangle 10">
            <a:extLst>
              <a:ext uri="{FF2B5EF4-FFF2-40B4-BE49-F238E27FC236}">
                <a16:creationId xmlns:a16="http://schemas.microsoft.com/office/drawing/2014/main" id="{953EFB53-5EF0-4E8E-976F-B2C1982B4A59}"/>
              </a:ext>
            </a:extLst>
          </p:cNvPr>
          <p:cNvSpPr/>
          <p:nvPr/>
        </p:nvSpPr>
        <p:spPr>
          <a:xfrm>
            <a:off x="8887902" y="6274297"/>
            <a:ext cx="2735429" cy="307777"/>
          </a:xfrm>
          <a:prstGeom prst="rect">
            <a:avLst/>
          </a:prstGeom>
        </p:spPr>
        <p:txBody>
          <a:bodyPr wrap="none">
            <a:spAutoFit/>
          </a:bodyPr>
          <a:lstStyle/>
          <a:p>
            <a:pPr algn="r"/>
            <a:r>
              <a:rPr lang="it-IT" sz="1400" dirty="0">
                <a:solidFill>
                  <a:schemeClr val="bg2">
                    <a:lumMod val="50000"/>
                  </a:schemeClr>
                </a:solidFill>
              </a:rPr>
              <a:t>Big Data – Politecnico di Bari 19/20</a:t>
            </a:r>
          </a:p>
        </p:txBody>
      </p:sp>
      <p:sp>
        <p:nvSpPr>
          <p:cNvPr id="14" name="Rectangle 13">
            <a:extLst>
              <a:ext uri="{FF2B5EF4-FFF2-40B4-BE49-F238E27FC236}">
                <a16:creationId xmlns:a16="http://schemas.microsoft.com/office/drawing/2014/main" id="{6A173E48-A077-4302-A811-848465A486B2}"/>
              </a:ext>
            </a:extLst>
          </p:cNvPr>
          <p:cNvSpPr/>
          <p:nvPr/>
        </p:nvSpPr>
        <p:spPr>
          <a:xfrm rot="5400000">
            <a:off x="5690564" y="1633834"/>
            <a:ext cx="21600" cy="27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DF16149C-EE71-41D0-94E7-E3393BD07D41}"/>
              </a:ext>
            </a:extLst>
          </p:cNvPr>
          <p:cNvSpPr/>
          <p:nvPr/>
        </p:nvSpPr>
        <p:spPr>
          <a:xfrm rot="5400000">
            <a:off x="5690564" y="4144423"/>
            <a:ext cx="21600" cy="27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2">
            <a:extLst>
              <a:ext uri="{FF2B5EF4-FFF2-40B4-BE49-F238E27FC236}">
                <a16:creationId xmlns:a16="http://schemas.microsoft.com/office/drawing/2014/main" id="{E6CD423A-343C-48BC-B9B8-6D0E37EC60A8}"/>
              </a:ext>
            </a:extLst>
          </p:cNvPr>
          <p:cNvSpPr/>
          <p:nvPr/>
        </p:nvSpPr>
        <p:spPr>
          <a:xfrm>
            <a:off x="1582293" y="3711341"/>
            <a:ext cx="8238153" cy="923330"/>
          </a:xfrm>
          <a:prstGeom prst="rect">
            <a:avLst/>
          </a:prstGeom>
          <a:noFill/>
        </p:spPr>
        <p:txBody>
          <a:bodyPr wrap="none" lIns="91440" tIns="45720" rIns="91440" bIns="45720">
            <a:spAutoFit/>
          </a:bodyPr>
          <a:lstStyle/>
          <a:p>
            <a:pPr algn="ctr"/>
            <a:r>
              <a:rPr lang="en-US" sz="5400" dirty="0">
                <a:ln w="0"/>
                <a:solidFill>
                  <a:srgbClr val="94B4BE"/>
                </a:solidFill>
                <a:effectLst>
                  <a:reflection blurRad="6350" stA="53000" endA="300" endPos="35500" dir="5400000" sy="-90000" algn="bl" rotWithShape="0"/>
                </a:effectLst>
              </a:rPr>
              <a:t>Thank you for your attention</a:t>
            </a:r>
          </a:p>
        </p:txBody>
      </p:sp>
    </p:spTree>
    <p:extLst>
      <p:ext uri="{BB962C8B-B14F-4D97-AF65-F5344CB8AC3E}">
        <p14:creationId xmlns:p14="http://schemas.microsoft.com/office/powerpoint/2010/main" val="2664560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2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F2B332-3602-41B4-AB7F-6F4657BA1928}"/>
              </a:ext>
            </a:extLst>
          </p:cNvPr>
          <p:cNvSpPr txBox="1"/>
          <p:nvPr/>
        </p:nvSpPr>
        <p:spPr>
          <a:xfrm>
            <a:off x="432619" y="829074"/>
            <a:ext cx="11759381" cy="523220"/>
          </a:xfrm>
          <a:prstGeom prst="rect">
            <a:avLst/>
          </a:prstGeom>
          <a:noFill/>
        </p:spPr>
        <p:txBody>
          <a:bodyPr wrap="square" rtlCol="0">
            <a:spAutoFit/>
          </a:bodyPr>
          <a:lstStyle/>
          <a:p>
            <a:pPr algn="ctr"/>
            <a:r>
              <a:rPr lang="it-IT" sz="2800" dirty="0" err="1"/>
              <a:t>Objectives</a:t>
            </a:r>
            <a:r>
              <a:rPr lang="it-IT" sz="2800" dirty="0"/>
              <a:t> of the project</a:t>
            </a:r>
          </a:p>
        </p:txBody>
      </p:sp>
      <p:pic>
        <p:nvPicPr>
          <p:cNvPr id="13" name="Picture 12" descr="A picture containing chair, drawing&#10;&#10;Description automatically generated">
            <a:extLst>
              <a:ext uri="{FF2B5EF4-FFF2-40B4-BE49-F238E27FC236}">
                <a16:creationId xmlns:a16="http://schemas.microsoft.com/office/drawing/2014/main" id="{F0080357-3F67-432D-9CD1-E3D9C0C5A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144" y="1857606"/>
            <a:ext cx="3007162" cy="3715746"/>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BD994A8B-BB15-41B2-8150-E22B99F4F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46713">
            <a:off x="13184677" y="-480945"/>
            <a:ext cx="360000" cy="2109000"/>
          </a:xfrm>
          <a:prstGeom prst="rect">
            <a:avLst/>
          </a:prstGeom>
        </p:spPr>
      </p:pic>
      <p:pic>
        <p:nvPicPr>
          <p:cNvPr id="17" name="Picture 16" descr="A picture containing table&#10;&#10;Description automatically generated">
            <a:extLst>
              <a:ext uri="{FF2B5EF4-FFF2-40B4-BE49-F238E27FC236}">
                <a16:creationId xmlns:a16="http://schemas.microsoft.com/office/drawing/2014/main" id="{7C43F5FB-4493-42B9-BCCC-B50897D38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035039">
            <a:off x="13417588" y="1784671"/>
            <a:ext cx="324000" cy="1898100"/>
          </a:xfrm>
          <a:prstGeom prst="rect">
            <a:avLst/>
          </a:prstGeom>
        </p:spPr>
      </p:pic>
      <p:sp>
        <p:nvSpPr>
          <p:cNvPr id="18" name="TextBox 17">
            <a:extLst>
              <a:ext uri="{FF2B5EF4-FFF2-40B4-BE49-F238E27FC236}">
                <a16:creationId xmlns:a16="http://schemas.microsoft.com/office/drawing/2014/main" id="{0E425E28-5AD8-4FC9-8AC3-ED7F00C8086C}"/>
              </a:ext>
            </a:extLst>
          </p:cNvPr>
          <p:cNvSpPr txBox="1"/>
          <p:nvPr/>
        </p:nvSpPr>
        <p:spPr>
          <a:xfrm>
            <a:off x="1121911" y="2244618"/>
            <a:ext cx="5190398" cy="1200329"/>
          </a:xfrm>
          <a:prstGeom prst="rect">
            <a:avLst/>
          </a:prstGeom>
          <a:noFill/>
        </p:spPr>
        <p:txBody>
          <a:bodyPr wrap="square" rtlCol="0">
            <a:spAutoFit/>
          </a:bodyPr>
          <a:lstStyle/>
          <a:p>
            <a:pPr algn="justLow"/>
            <a:r>
              <a:rPr lang="en-GB" dirty="0"/>
              <a:t>1) Analysing the dataset to get an idea of the external condition influencing the accidents, using this information to pre-process data for the model implementation. </a:t>
            </a:r>
            <a:endParaRPr lang="it-IT" dirty="0"/>
          </a:p>
        </p:txBody>
      </p:sp>
      <p:sp>
        <p:nvSpPr>
          <p:cNvPr id="19" name="Rectangle 18">
            <a:extLst>
              <a:ext uri="{FF2B5EF4-FFF2-40B4-BE49-F238E27FC236}">
                <a16:creationId xmlns:a16="http://schemas.microsoft.com/office/drawing/2014/main" id="{50FA6FDD-C990-42F3-8B9D-07DFED9DF999}"/>
              </a:ext>
            </a:extLst>
          </p:cNvPr>
          <p:cNvSpPr/>
          <p:nvPr/>
        </p:nvSpPr>
        <p:spPr>
          <a:xfrm>
            <a:off x="1121911" y="4125927"/>
            <a:ext cx="5190398" cy="1264642"/>
          </a:xfrm>
          <a:prstGeom prst="rect">
            <a:avLst/>
          </a:prstGeom>
        </p:spPr>
        <p:txBody>
          <a:bodyPr wrap="square">
            <a:spAutoFit/>
          </a:bodyPr>
          <a:lstStyle/>
          <a:p>
            <a:pPr lvl="0" algn="just">
              <a:lnSpc>
                <a:spcPct val="107000"/>
              </a:lnSpc>
              <a:spcAft>
                <a:spcPts val="800"/>
              </a:spcAft>
            </a:pPr>
            <a:r>
              <a:rPr lang="en-GB" dirty="0">
                <a:latin typeface="Calibri" panose="020F0502020204030204" pitchFamily="34" charset="0"/>
                <a:ea typeface="Calibri" panose="020F0502020204030204" pitchFamily="34" charset="0"/>
                <a:cs typeface="Arial" panose="020B0604020202020204" pitchFamily="34" charset="0"/>
              </a:rPr>
              <a:t>2) Develop a data-driven model to predict </a:t>
            </a:r>
            <a:r>
              <a:rPr lang="en-GB" dirty="0">
                <a:solidFill>
                  <a:srgbClr val="000000"/>
                </a:solidFill>
                <a:latin typeface="Calibri" panose="020F0502020204030204" pitchFamily="34" charset="0"/>
                <a:ea typeface="Calibri" panose="020F0502020204030204" pitchFamily="34" charset="0"/>
                <a:cs typeface="Arial" panose="020B0604020202020204" pitchFamily="34" charset="0"/>
              </a:rPr>
              <a:t>the road danger assuming direct correlation with damage rate (“Severity”), </a:t>
            </a:r>
            <a:r>
              <a:rPr lang="en-GB" dirty="0"/>
              <a:t>taking into account external factors found in the first part of the project </a:t>
            </a:r>
            <a:endParaRPr lang="it-IT"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0644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43868 -0.04074 L -0.31562 0.35325 " pathEditMode="relative" rAng="0" ptsTypes="AA">
                                      <p:cBhvr>
                                        <p:cTn id="6" dur="1000" fill="hold"/>
                                        <p:tgtEl>
                                          <p:spTgt spid="15"/>
                                        </p:tgtEl>
                                        <p:attrNameLst>
                                          <p:attrName>ppt_x</p:attrName>
                                          <p:attrName>ppt_y</p:attrName>
                                        </p:attrNameLst>
                                      </p:cBhvr>
                                      <p:rCtr x="-37721" y="19699"/>
                                    </p:animMotion>
                                  </p:childTnLst>
                                </p:cTn>
                              </p:par>
                              <p:par>
                                <p:cTn id="7" presetID="1" presetClass="entr" presetSubtype="0" fill="hold" grpId="0" nodeType="withEffect">
                                  <p:stCondLst>
                                    <p:cond delay="90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43607 -0.03819 L -0.34023 0.07639 " pathEditMode="relative" rAng="0" ptsTypes="AA">
                                      <p:cBhvr>
                                        <p:cTn id="12" dur="1000" fill="hold"/>
                                        <p:tgtEl>
                                          <p:spTgt spid="17"/>
                                        </p:tgtEl>
                                        <p:attrNameLst>
                                          <p:attrName>ppt_x</p:attrName>
                                          <p:attrName>ppt_y</p:attrName>
                                        </p:attrNameLst>
                                      </p:cBhvr>
                                      <p:rCtr x="-38815" y="5718"/>
                                    </p:animMotion>
                                  </p:childTnLst>
                                </p:cTn>
                              </p:par>
                              <p:par>
                                <p:cTn id="13" presetID="1" presetClass="entr" presetSubtype="0" fill="hold" grpId="0" nodeType="withEffect">
                                  <p:stCondLst>
                                    <p:cond delay="90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A close up of a sign&#10;&#10;Description automatically generated">
            <a:extLst>
              <a:ext uri="{FF2B5EF4-FFF2-40B4-BE49-F238E27FC236}">
                <a16:creationId xmlns:a16="http://schemas.microsoft.com/office/drawing/2014/main" id="{5512E413-2133-4234-BDEE-0065E6FB9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750" y="3429000"/>
            <a:ext cx="2046451" cy="1064154"/>
          </a:xfrm>
          <a:prstGeom prst="rect">
            <a:avLst/>
          </a:prstGeom>
        </p:spPr>
      </p:pic>
      <p:pic>
        <p:nvPicPr>
          <p:cNvPr id="19" name="Picture 18" descr="A drawing of a cartoon character&#10;&#10;Description automatically generated">
            <a:extLst>
              <a:ext uri="{FF2B5EF4-FFF2-40B4-BE49-F238E27FC236}">
                <a16:creationId xmlns:a16="http://schemas.microsoft.com/office/drawing/2014/main" id="{ACDE623D-C747-406A-8138-744E51BC4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04" y="3636249"/>
            <a:ext cx="2772462" cy="991155"/>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4D8EC45-EBA3-42D3-8E5A-C0DA04E889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168" y="2159395"/>
            <a:ext cx="1345965" cy="1345965"/>
          </a:xfrm>
          <a:prstGeom prst="rect">
            <a:avLst/>
          </a:prstGeom>
        </p:spPr>
      </p:pic>
      <p:sp>
        <p:nvSpPr>
          <p:cNvPr id="52" name="TextBox 51">
            <a:extLst>
              <a:ext uri="{FF2B5EF4-FFF2-40B4-BE49-F238E27FC236}">
                <a16:creationId xmlns:a16="http://schemas.microsoft.com/office/drawing/2014/main" id="{3837A056-FC3C-45FC-AA9F-9BA72635038E}"/>
              </a:ext>
            </a:extLst>
          </p:cNvPr>
          <p:cNvSpPr txBox="1"/>
          <p:nvPr/>
        </p:nvSpPr>
        <p:spPr>
          <a:xfrm>
            <a:off x="432619" y="829074"/>
            <a:ext cx="11759381" cy="523220"/>
          </a:xfrm>
          <a:prstGeom prst="rect">
            <a:avLst/>
          </a:prstGeom>
          <a:noFill/>
        </p:spPr>
        <p:txBody>
          <a:bodyPr wrap="square" rtlCol="0">
            <a:spAutoFit/>
          </a:bodyPr>
          <a:lstStyle/>
          <a:p>
            <a:pPr algn="ctr"/>
            <a:r>
              <a:rPr lang="it-IT" sz="2800" dirty="0" err="1"/>
              <a:t>Materials</a:t>
            </a:r>
            <a:endParaRPr lang="it-IT" sz="2800" dirty="0"/>
          </a:p>
        </p:txBody>
      </p:sp>
      <p:pic>
        <p:nvPicPr>
          <p:cNvPr id="28" name="Picture 27" descr="A close up of a sign&#10;&#10;Description automatically generated">
            <a:extLst>
              <a:ext uri="{FF2B5EF4-FFF2-40B4-BE49-F238E27FC236}">
                <a16:creationId xmlns:a16="http://schemas.microsoft.com/office/drawing/2014/main" id="{8AFA3539-9435-4386-AD76-AD19C9973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816" y="2382229"/>
            <a:ext cx="4141355" cy="900295"/>
          </a:xfrm>
          <a:prstGeom prst="rect">
            <a:avLst/>
          </a:prstGeom>
        </p:spPr>
      </p:pic>
      <p:sp>
        <p:nvSpPr>
          <p:cNvPr id="53" name="Rectangle 52">
            <a:extLst>
              <a:ext uri="{FF2B5EF4-FFF2-40B4-BE49-F238E27FC236}">
                <a16:creationId xmlns:a16="http://schemas.microsoft.com/office/drawing/2014/main" id="{4CBEA2A1-5D69-4D23-80A3-7750A05AD008}"/>
              </a:ext>
            </a:extLst>
          </p:cNvPr>
          <p:cNvSpPr/>
          <p:nvPr/>
        </p:nvSpPr>
        <p:spPr>
          <a:xfrm>
            <a:off x="6313800" y="2159395"/>
            <a:ext cx="21600" cy="39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ctangle 39">
            <a:extLst>
              <a:ext uri="{FF2B5EF4-FFF2-40B4-BE49-F238E27FC236}">
                <a16:creationId xmlns:a16="http://schemas.microsoft.com/office/drawing/2014/main" id="{2DF2B197-1D98-430C-81E1-64213A4D7714}"/>
              </a:ext>
            </a:extLst>
          </p:cNvPr>
          <p:cNvSpPr/>
          <p:nvPr/>
        </p:nvSpPr>
        <p:spPr>
          <a:xfrm>
            <a:off x="6601691" y="3666128"/>
            <a:ext cx="5266309" cy="2031325"/>
          </a:xfrm>
          <a:prstGeom prst="rect">
            <a:avLst/>
          </a:prstGeom>
        </p:spPr>
        <p:txBody>
          <a:bodyPr wrap="square">
            <a:spAutoFit/>
          </a:bodyPr>
          <a:lstStyle/>
          <a:p>
            <a:r>
              <a:rPr lang="en-US" dirty="0"/>
              <a:t>“US Accidents (3.0 million records)</a:t>
            </a:r>
          </a:p>
          <a:p>
            <a:r>
              <a:rPr lang="en-US" dirty="0"/>
              <a:t>A Countrywide Traffic Accident Dataset (2016 - 2019)”</a:t>
            </a:r>
          </a:p>
          <a:p>
            <a:endParaRPr lang="en-US" dirty="0"/>
          </a:p>
          <a:p>
            <a:pPr marL="285750" indent="-285750">
              <a:buFont typeface="Arial" panose="020B0604020202020204" pitchFamily="34" charset="0"/>
              <a:buChar char="•"/>
            </a:pPr>
            <a:r>
              <a:rPr lang="it-IT" dirty="0"/>
              <a:t>Records: 2 974 335</a:t>
            </a:r>
            <a:endParaRPr lang="it-IT" dirty="0">
              <a:ea typeface="Cambria Math" panose="02040503050406030204" pitchFamily="18" charset="0"/>
            </a:endParaRPr>
          </a:p>
          <a:p>
            <a:pPr marL="285750" indent="-285750">
              <a:buFont typeface="Arial" panose="020B0604020202020204" pitchFamily="34" charset="0"/>
              <a:buChar char="•"/>
            </a:pPr>
            <a:r>
              <a:rPr lang="it-IT" dirty="0"/>
              <a:t>Time coverage: 2016 </a:t>
            </a:r>
            <a:r>
              <a:rPr lang="it-IT" dirty="0" err="1"/>
              <a:t>Feb</a:t>
            </a:r>
            <a:r>
              <a:rPr lang="it-IT" dirty="0"/>
              <a:t> 01 to 2019 </a:t>
            </a:r>
            <a:r>
              <a:rPr lang="it-IT" dirty="0" err="1"/>
              <a:t>Dec</a:t>
            </a:r>
            <a:r>
              <a:rPr lang="it-IT" dirty="0"/>
              <a:t> 31</a:t>
            </a:r>
          </a:p>
          <a:p>
            <a:pPr marL="285750" indent="-285750">
              <a:buFont typeface="Arial" panose="020B0604020202020204" pitchFamily="34" charset="0"/>
              <a:buChar char="•"/>
            </a:pPr>
            <a:r>
              <a:rPr lang="it-IT" dirty="0"/>
              <a:t>Size: </a:t>
            </a:r>
            <a:r>
              <a:rPr lang="it-IT" dirty="0">
                <a:ea typeface="Cambria Math" panose="02040503050406030204" pitchFamily="18" charset="0"/>
              </a:rPr>
              <a:t>∼1 GB</a:t>
            </a:r>
          </a:p>
          <a:p>
            <a:pPr marL="285750" indent="-285750">
              <a:buFont typeface="Arial" panose="020B0604020202020204" pitchFamily="34" charset="0"/>
              <a:buChar char="•"/>
            </a:pPr>
            <a:r>
              <a:rPr lang="it-IT" dirty="0" err="1"/>
              <a:t>Spatial</a:t>
            </a:r>
            <a:r>
              <a:rPr lang="it-IT" dirty="0"/>
              <a:t> coverage: United States</a:t>
            </a:r>
          </a:p>
        </p:txBody>
      </p:sp>
      <p:sp>
        <p:nvSpPr>
          <p:cNvPr id="54" name="Rectangle 53">
            <a:extLst>
              <a:ext uri="{FF2B5EF4-FFF2-40B4-BE49-F238E27FC236}">
                <a16:creationId xmlns:a16="http://schemas.microsoft.com/office/drawing/2014/main" id="{3682CFCB-76C1-4185-BA7B-09DC3AAF9A11}"/>
              </a:ext>
            </a:extLst>
          </p:cNvPr>
          <p:cNvSpPr/>
          <p:nvPr/>
        </p:nvSpPr>
        <p:spPr>
          <a:xfrm>
            <a:off x="829691" y="4681790"/>
            <a:ext cx="5266309" cy="923330"/>
          </a:xfrm>
          <a:prstGeom prst="rect">
            <a:avLst/>
          </a:prstGeom>
        </p:spPr>
        <p:txBody>
          <a:bodyPr wrap="square">
            <a:spAutoFit/>
          </a:bodyPr>
          <a:lstStyle/>
          <a:p>
            <a:pPr marL="285750" indent="-285750">
              <a:buFont typeface="Arial" panose="020B0604020202020204" pitchFamily="34" charset="0"/>
              <a:buChar char="•"/>
            </a:pPr>
            <a:r>
              <a:rPr lang="it-IT" dirty="0"/>
              <a:t>Python 2.7.17 </a:t>
            </a:r>
            <a:endParaRPr lang="it-IT" dirty="0">
              <a:ea typeface="Cambria Math" panose="02040503050406030204" pitchFamily="18" charset="0"/>
            </a:endParaRPr>
          </a:p>
          <a:p>
            <a:pPr marL="285750" indent="-285750">
              <a:buFont typeface="Arial" panose="020B0604020202020204" pitchFamily="34" charset="0"/>
              <a:buChar char="•"/>
            </a:pPr>
            <a:r>
              <a:rPr lang="it-IT" dirty="0" err="1"/>
              <a:t>Hadoop</a:t>
            </a:r>
            <a:r>
              <a:rPr lang="it-IT" dirty="0"/>
              <a:t> + YARN 3.1.1</a:t>
            </a:r>
          </a:p>
          <a:p>
            <a:pPr marL="285750" indent="-285750">
              <a:buFont typeface="Arial" panose="020B0604020202020204" pitchFamily="34" charset="0"/>
              <a:buChar char="•"/>
            </a:pPr>
            <a:r>
              <a:rPr lang="it-IT" dirty="0"/>
              <a:t>Spark 2.4.5</a:t>
            </a:r>
            <a:endParaRPr lang="it-IT" dirty="0">
              <a:ea typeface="Cambria Math" panose="02040503050406030204" pitchFamily="18" charset="0"/>
            </a:endParaRPr>
          </a:p>
        </p:txBody>
      </p:sp>
      <p:pic>
        <p:nvPicPr>
          <p:cNvPr id="10" name="Picture 9" descr="A close up of a crosswalk&#10;&#10;Description automatically generated">
            <a:extLst>
              <a:ext uri="{FF2B5EF4-FFF2-40B4-BE49-F238E27FC236}">
                <a16:creationId xmlns:a16="http://schemas.microsoft.com/office/drawing/2014/main" id="{30E4DD13-E5C1-4D2D-BA8A-9C3726926E3B}"/>
              </a:ext>
            </a:extLst>
          </p:cNvPr>
          <p:cNvPicPr>
            <a:picLocks noChangeAspect="1"/>
          </p:cNvPicPr>
          <p:nvPr/>
        </p:nvPicPr>
        <p:blipFill>
          <a:blip r:embed="rId7">
            <a:alphaModFix amt="70000"/>
            <a:extLst>
              <a:ext uri="{28A0092B-C50C-407E-A947-70E740481C1C}">
                <a14:useLocalDpi xmlns:a14="http://schemas.microsoft.com/office/drawing/2010/main" val="0"/>
              </a:ext>
            </a:extLst>
          </a:blip>
          <a:stretch>
            <a:fillRect/>
          </a:stretch>
        </p:blipFill>
        <p:spPr>
          <a:xfrm>
            <a:off x="432619" y="6922048"/>
            <a:ext cx="11759381" cy="2469602"/>
          </a:xfrm>
          <a:prstGeom prst="rect">
            <a:avLst/>
          </a:prstGeom>
        </p:spPr>
      </p:pic>
      <p:grpSp>
        <p:nvGrpSpPr>
          <p:cNvPr id="11" name="Group 10">
            <a:extLst>
              <a:ext uri="{FF2B5EF4-FFF2-40B4-BE49-F238E27FC236}">
                <a16:creationId xmlns:a16="http://schemas.microsoft.com/office/drawing/2014/main" id="{D717AE74-B073-43A9-8741-F44854E9E2BE}"/>
              </a:ext>
            </a:extLst>
          </p:cNvPr>
          <p:cNvGrpSpPr/>
          <p:nvPr/>
        </p:nvGrpSpPr>
        <p:grpSpPr>
          <a:xfrm>
            <a:off x="3430229" y="9253046"/>
            <a:ext cx="180000" cy="4939204"/>
            <a:chOff x="5601368" y="1795408"/>
            <a:chExt cx="180000" cy="4939204"/>
          </a:xfrm>
        </p:grpSpPr>
        <p:pic>
          <p:nvPicPr>
            <p:cNvPr id="12" name="Picture 11">
              <a:extLst>
                <a:ext uri="{FF2B5EF4-FFF2-40B4-BE49-F238E27FC236}">
                  <a16:creationId xmlns:a16="http://schemas.microsoft.com/office/drawing/2014/main" id="{953E8A09-193D-42F7-AC76-9D85744BB2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1368" y="4265010"/>
              <a:ext cx="180000" cy="2469602"/>
            </a:xfrm>
            <a:prstGeom prst="rect">
              <a:avLst/>
            </a:prstGeom>
          </p:spPr>
        </p:pic>
        <p:pic>
          <p:nvPicPr>
            <p:cNvPr id="13" name="Picture 12">
              <a:extLst>
                <a:ext uri="{FF2B5EF4-FFF2-40B4-BE49-F238E27FC236}">
                  <a16:creationId xmlns:a16="http://schemas.microsoft.com/office/drawing/2014/main" id="{B5E1486C-4BF3-4FDC-BBD2-220933B35A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1368" y="1795408"/>
              <a:ext cx="180000" cy="2469602"/>
            </a:xfrm>
            <a:prstGeom prst="rect">
              <a:avLst/>
            </a:prstGeom>
          </p:spPr>
        </p:pic>
      </p:grpSp>
      <p:grpSp>
        <p:nvGrpSpPr>
          <p:cNvPr id="14" name="Group 13">
            <a:extLst>
              <a:ext uri="{FF2B5EF4-FFF2-40B4-BE49-F238E27FC236}">
                <a16:creationId xmlns:a16="http://schemas.microsoft.com/office/drawing/2014/main" id="{7174DBB4-C006-44A9-AE75-55D6A6E8BD64}"/>
              </a:ext>
            </a:extLst>
          </p:cNvPr>
          <p:cNvGrpSpPr/>
          <p:nvPr/>
        </p:nvGrpSpPr>
        <p:grpSpPr>
          <a:xfrm>
            <a:off x="2069540" y="9484885"/>
            <a:ext cx="2901376" cy="611634"/>
            <a:chOff x="474188" y="63656"/>
            <a:chExt cx="2901376" cy="611634"/>
          </a:xfrm>
        </p:grpSpPr>
        <p:pic>
          <p:nvPicPr>
            <p:cNvPr id="15" name="Picture 14" descr="A picture containing table, game, room, computer&#10;&#10;Description automatically generated">
              <a:extLst>
                <a:ext uri="{FF2B5EF4-FFF2-40B4-BE49-F238E27FC236}">
                  <a16:creationId xmlns:a16="http://schemas.microsoft.com/office/drawing/2014/main" id="{7703DE87-9793-43A6-A975-648AD1C7FE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16" name="TextBox 15">
              <a:extLst>
                <a:ext uri="{FF2B5EF4-FFF2-40B4-BE49-F238E27FC236}">
                  <a16:creationId xmlns:a16="http://schemas.microsoft.com/office/drawing/2014/main" id="{10FCEECF-3757-486D-867D-859ACE686B7B}"/>
                </a:ext>
              </a:extLst>
            </p:cNvPr>
            <p:cNvSpPr txBox="1"/>
            <p:nvPr/>
          </p:nvSpPr>
          <p:spPr>
            <a:xfrm>
              <a:off x="1029567" y="180533"/>
              <a:ext cx="1790618" cy="369332"/>
            </a:xfrm>
            <a:prstGeom prst="rect">
              <a:avLst/>
            </a:prstGeom>
            <a:noFill/>
          </p:spPr>
          <p:txBody>
            <a:bodyPr wrap="none" rtlCol="0">
              <a:spAutoFit/>
            </a:bodyPr>
            <a:lstStyle/>
            <a:p>
              <a:r>
                <a:rPr lang="it-IT" dirty="0">
                  <a:solidFill>
                    <a:schemeClr val="bg1"/>
                  </a:solidFill>
                </a:rPr>
                <a:t>DATA CLEANSING</a:t>
              </a:r>
            </a:p>
          </p:txBody>
        </p:sp>
      </p:grpSp>
      <p:grpSp>
        <p:nvGrpSpPr>
          <p:cNvPr id="17" name="Group 16">
            <a:extLst>
              <a:ext uri="{FF2B5EF4-FFF2-40B4-BE49-F238E27FC236}">
                <a16:creationId xmlns:a16="http://schemas.microsoft.com/office/drawing/2014/main" id="{1A8D243B-3E11-44EA-99ED-C57AC1292535}"/>
              </a:ext>
            </a:extLst>
          </p:cNvPr>
          <p:cNvGrpSpPr/>
          <p:nvPr/>
        </p:nvGrpSpPr>
        <p:grpSpPr>
          <a:xfrm>
            <a:off x="2069540" y="10518638"/>
            <a:ext cx="2901376" cy="611634"/>
            <a:chOff x="3385292" y="59382"/>
            <a:chExt cx="2901376" cy="611634"/>
          </a:xfrm>
        </p:grpSpPr>
        <p:pic>
          <p:nvPicPr>
            <p:cNvPr id="18" name="Picture 17" descr="A picture containing table, game, room, computer&#10;&#10;Description automatically generated">
              <a:extLst>
                <a:ext uri="{FF2B5EF4-FFF2-40B4-BE49-F238E27FC236}">
                  <a16:creationId xmlns:a16="http://schemas.microsoft.com/office/drawing/2014/main" id="{906C1636-43F5-4795-A95D-25688E1798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20" name="TextBox 19">
              <a:extLst>
                <a:ext uri="{FF2B5EF4-FFF2-40B4-BE49-F238E27FC236}">
                  <a16:creationId xmlns:a16="http://schemas.microsoft.com/office/drawing/2014/main" id="{7ACC27DF-1094-4527-B91F-058E3E537DB5}"/>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22" name="Group 21">
            <a:extLst>
              <a:ext uri="{FF2B5EF4-FFF2-40B4-BE49-F238E27FC236}">
                <a16:creationId xmlns:a16="http://schemas.microsoft.com/office/drawing/2014/main" id="{4076E72B-A13E-4A78-AC0D-7FB891C4D646}"/>
              </a:ext>
            </a:extLst>
          </p:cNvPr>
          <p:cNvGrpSpPr/>
          <p:nvPr/>
        </p:nvGrpSpPr>
        <p:grpSpPr>
          <a:xfrm>
            <a:off x="2069540" y="11552391"/>
            <a:ext cx="2901376" cy="611634"/>
            <a:chOff x="6306124" y="63656"/>
            <a:chExt cx="2901376" cy="611634"/>
          </a:xfrm>
        </p:grpSpPr>
        <p:pic>
          <p:nvPicPr>
            <p:cNvPr id="23" name="Picture 22" descr="A picture containing table, game, room, computer&#10;&#10;Description automatically generated">
              <a:extLst>
                <a:ext uri="{FF2B5EF4-FFF2-40B4-BE49-F238E27FC236}">
                  <a16:creationId xmlns:a16="http://schemas.microsoft.com/office/drawing/2014/main" id="{C090AE2A-FE74-4D62-A3A6-8D1EE167BE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25" name="TextBox 24">
              <a:extLst>
                <a:ext uri="{FF2B5EF4-FFF2-40B4-BE49-F238E27FC236}">
                  <a16:creationId xmlns:a16="http://schemas.microsoft.com/office/drawing/2014/main" id="{CF0FB984-D522-4494-8606-CA31B6DEBD44}"/>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26" name="Group 25">
            <a:extLst>
              <a:ext uri="{FF2B5EF4-FFF2-40B4-BE49-F238E27FC236}">
                <a16:creationId xmlns:a16="http://schemas.microsoft.com/office/drawing/2014/main" id="{72C95D64-92AE-4C87-9FE5-BF361711ECE8}"/>
              </a:ext>
            </a:extLst>
          </p:cNvPr>
          <p:cNvGrpSpPr/>
          <p:nvPr/>
        </p:nvGrpSpPr>
        <p:grpSpPr>
          <a:xfrm>
            <a:off x="2069539" y="12586144"/>
            <a:ext cx="2901376" cy="611634"/>
            <a:chOff x="9217228" y="67930"/>
            <a:chExt cx="2901376" cy="611634"/>
          </a:xfrm>
        </p:grpSpPr>
        <p:pic>
          <p:nvPicPr>
            <p:cNvPr id="27" name="Picture 26" descr="A picture containing table, game, room, computer&#10;&#10;Description automatically generated">
              <a:extLst>
                <a:ext uri="{FF2B5EF4-FFF2-40B4-BE49-F238E27FC236}">
                  <a16:creationId xmlns:a16="http://schemas.microsoft.com/office/drawing/2014/main" id="{FD731A05-F503-43E8-A8FB-76AAE40A2D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29" name="TextBox 28">
              <a:extLst>
                <a:ext uri="{FF2B5EF4-FFF2-40B4-BE49-F238E27FC236}">
                  <a16:creationId xmlns:a16="http://schemas.microsoft.com/office/drawing/2014/main" id="{E9B84E71-89F8-4495-B1FB-B8C6F44A1AF0}"/>
                </a:ext>
              </a:extLst>
            </p:cNvPr>
            <p:cNvSpPr txBox="1"/>
            <p:nvPr/>
          </p:nvSpPr>
          <p:spPr>
            <a:xfrm>
              <a:off x="10182591" y="189081"/>
              <a:ext cx="970650" cy="369332"/>
            </a:xfrm>
            <a:prstGeom prst="rect">
              <a:avLst/>
            </a:prstGeom>
            <a:noFill/>
          </p:spPr>
          <p:txBody>
            <a:bodyPr wrap="none" rtlCol="0">
              <a:spAutoFit/>
            </a:bodyPr>
            <a:lstStyle/>
            <a:p>
              <a:r>
                <a:rPr lang="it-IT" dirty="0">
                  <a:solidFill>
                    <a:schemeClr val="bg1"/>
                  </a:solidFill>
                </a:rPr>
                <a:t>RESULTS</a:t>
              </a:r>
            </a:p>
          </p:txBody>
        </p:sp>
      </p:grpSp>
    </p:spTree>
    <p:extLst>
      <p:ext uri="{BB962C8B-B14F-4D97-AF65-F5344CB8AC3E}">
        <p14:creationId xmlns:p14="http://schemas.microsoft.com/office/powerpoint/2010/main" val="267628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4"/>
                                        </p:tgtEl>
                                      </p:cBhvr>
                                    </p:animEffect>
                                    <p:animScale>
                                      <p:cBhvr>
                                        <p:cTn id="7" dur="500" autoRev="1" fill="hold"/>
                                        <p:tgtEl>
                                          <p:spTgt spid="24"/>
                                        </p:tgtEl>
                                      </p:cBhvr>
                                      <p:by x="105000" y="105000"/>
                                    </p:animScale>
                                  </p:childTnLst>
                                </p:cTn>
                              </p:par>
                              <p:par>
                                <p:cTn id="8" presetID="26" presetClass="emph" presetSubtype="0" fill="hold" nodeType="withEffect">
                                  <p:stCondLst>
                                    <p:cond delay="900"/>
                                  </p:stCondLst>
                                  <p:childTnLst>
                                    <p:animEffect transition="out" filter="fade">
                                      <p:cBhvr>
                                        <p:cTn id="9" dur="1000" tmFilter="0, 0; .2, .5; .8, .5; 1, 0"/>
                                        <p:tgtEl>
                                          <p:spTgt spid="19"/>
                                        </p:tgtEl>
                                      </p:cBhvr>
                                    </p:animEffect>
                                    <p:animScale>
                                      <p:cBhvr>
                                        <p:cTn id="10" dur="500" autoRev="1" fill="hold"/>
                                        <p:tgtEl>
                                          <p:spTgt spid="19"/>
                                        </p:tgtEl>
                                      </p:cBhvr>
                                      <p:by x="105000" y="105000"/>
                                    </p:animScale>
                                  </p:childTnLst>
                                </p:cTn>
                              </p:par>
                              <p:par>
                                <p:cTn id="11" presetID="26" presetClass="emph" presetSubtype="0" fill="hold" nodeType="withEffect">
                                  <p:stCondLst>
                                    <p:cond delay="1800"/>
                                  </p:stCondLst>
                                  <p:childTnLst>
                                    <p:animEffect transition="out" filter="fade">
                                      <p:cBhvr>
                                        <p:cTn id="12" dur="1000" tmFilter="0, 0; .2, .5; .8, .5; 1, 0"/>
                                        <p:tgtEl>
                                          <p:spTgt spid="21"/>
                                        </p:tgtEl>
                                      </p:cBhvr>
                                    </p:animEffect>
                                    <p:animScale>
                                      <p:cBhvr>
                                        <p:cTn id="13" dur="500" autoRev="1" fill="hold"/>
                                        <p:tgtEl>
                                          <p:spTgt spid="21"/>
                                        </p:tgtEl>
                                      </p:cBhvr>
                                      <p:by x="105000" y="105000"/>
                                    </p:animScale>
                                  </p:childTnLst>
                                </p:cTn>
                              </p:par>
                              <p:par>
                                <p:cTn id="14" presetID="26" presetClass="emph" presetSubtype="0" fill="hold" nodeType="withEffect">
                                  <p:stCondLst>
                                    <p:cond delay="3800"/>
                                  </p:stCondLst>
                                  <p:childTnLst>
                                    <p:animEffect transition="out" filter="fade">
                                      <p:cBhvr>
                                        <p:cTn id="15" dur="1000" tmFilter="0, 0; .2, .5; .8, .5; 1, 0"/>
                                        <p:tgtEl>
                                          <p:spTgt spid="28"/>
                                        </p:tgtEl>
                                      </p:cBhvr>
                                    </p:animEffect>
                                    <p:animScale>
                                      <p:cBhvr>
                                        <p:cTn id="16" dur="50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close up of a crosswalk&#10;&#10;Description automatically generated">
            <a:extLst>
              <a:ext uri="{FF2B5EF4-FFF2-40B4-BE49-F238E27FC236}">
                <a16:creationId xmlns:a16="http://schemas.microsoft.com/office/drawing/2014/main" id="{AE6D3BD3-B7B0-468F-8E42-E3F7189068DD}"/>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432619" y="4388398"/>
            <a:ext cx="11759381" cy="2469602"/>
          </a:xfrm>
          <a:prstGeom prst="rect">
            <a:avLst/>
          </a:prstGeom>
        </p:spPr>
      </p:pic>
      <p:grpSp>
        <p:nvGrpSpPr>
          <p:cNvPr id="5" name="Group 4">
            <a:extLst>
              <a:ext uri="{FF2B5EF4-FFF2-40B4-BE49-F238E27FC236}">
                <a16:creationId xmlns:a16="http://schemas.microsoft.com/office/drawing/2014/main" id="{E730AB87-D01E-48A8-BBF0-3661B6D76A96}"/>
              </a:ext>
            </a:extLst>
          </p:cNvPr>
          <p:cNvGrpSpPr/>
          <p:nvPr/>
        </p:nvGrpSpPr>
        <p:grpSpPr>
          <a:xfrm>
            <a:off x="3430229" y="1918796"/>
            <a:ext cx="180000" cy="4939204"/>
            <a:chOff x="5601368" y="1795408"/>
            <a:chExt cx="180000" cy="4939204"/>
          </a:xfrm>
        </p:grpSpPr>
        <p:pic>
          <p:nvPicPr>
            <p:cNvPr id="3" name="Picture 2">
              <a:extLst>
                <a:ext uri="{FF2B5EF4-FFF2-40B4-BE49-F238E27FC236}">
                  <a16:creationId xmlns:a16="http://schemas.microsoft.com/office/drawing/2014/main" id="{5A9059E8-2A2C-4B1E-AF88-6BF969E48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368" y="4265010"/>
              <a:ext cx="180000" cy="2469602"/>
            </a:xfrm>
            <a:prstGeom prst="rect">
              <a:avLst/>
            </a:prstGeom>
          </p:spPr>
        </p:pic>
        <p:pic>
          <p:nvPicPr>
            <p:cNvPr id="4" name="Picture 3">
              <a:extLst>
                <a:ext uri="{FF2B5EF4-FFF2-40B4-BE49-F238E27FC236}">
                  <a16:creationId xmlns:a16="http://schemas.microsoft.com/office/drawing/2014/main" id="{0EAF1A48-8C63-4CAF-9735-BDD72D5E6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368" y="1795408"/>
              <a:ext cx="180000" cy="2469602"/>
            </a:xfrm>
            <a:prstGeom prst="rect">
              <a:avLst/>
            </a:prstGeom>
          </p:spPr>
        </p:pic>
      </p:grpSp>
      <p:grpSp>
        <p:nvGrpSpPr>
          <p:cNvPr id="10" name="Group 9">
            <a:extLst>
              <a:ext uri="{FF2B5EF4-FFF2-40B4-BE49-F238E27FC236}">
                <a16:creationId xmlns:a16="http://schemas.microsoft.com/office/drawing/2014/main" id="{86C03341-1262-4ACB-87B2-D50E8967E241}"/>
              </a:ext>
            </a:extLst>
          </p:cNvPr>
          <p:cNvGrpSpPr/>
          <p:nvPr/>
        </p:nvGrpSpPr>
        <p:grpSpPr>
          <a:xfrm>
            <a:off x="2069540" y="2150635"/>
            <a:ext cx="2901376" cy="611634"/>
            <a:chOff x="474188" y="63656"/>
            <a:chExt cx="2901376" cy="611634"/>
          </a:xfrm>
        </p:grpSpPr>
        <p:pic>
          <p:nvPicPr>
            <p:cNvPr id="9" name="Picture 8" descr="A picture containing table, game, room, computer&#10;&#10;Description automatically generated">
              <a:extLst>
                <a:ext uri="{FF2B5EF4-FFF2-40B4-BE49-F238E27FC236}">
                  <a16:creationId xmlns:a16="http://schemas.microsoft.com/office/drawing/2014/main" id="{A356BFD9-B88A-48B0-8D58-2FA10F6A8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 name="TextBox 1">
              <a:extLst>
                <a:ext uri="{FF2B5EF4-FFF2-40B4-BE49-F238E27FC236}">
                  <a16:creationId xmlns:a16="http://schemas.microsoft.com/office/drawing/2014/main" id="{7F3C7BD6-591B-4BCE-B9A3-FFE64E9D4E2A}"/>
                </a:ext>
              </a:extLst>
            </p:cNvPr>
            <p:cNvSpPr txBox="1"/>
            <p:nvPr/>
          </p:nvSpPr>
          <p:spPr>
            <a:xfrm>
              <a:off x="1029567" y="180533"/>
              <a:ext cx="1790618" cy="369332"/>
            </a:xfrm>
            <a:prstGeom prst="rect">
              <a:avLst/>
            </a:prstGeom>
            <a:noFill/>
          </p:spPr>
          <p:txBody>
            <a:bodyPr wrap="none" rtlCol="0">
              <a:spAutoFit/>
            </a:bodyPr>
            <a:lstStyle/>
            <a:p>
              <a:r>
                <a:rPr lang="it-IT" dirty="0">
                  <a:solidFill>
                    <a:schemeClr val="bg1"/>
                  </a:solidFill>
                </a:rPr>
                <a:t>DATA CLEANSING</a:t>
              </a:r>
            </a:p>
          </p:txBody>
        </p:sp>
      </p:grpSp>
      <p:grpSp>
        <p:nvGrpSpPr>
          <p:cNvPr id="8" name="Group 7">
            <a:extLst>
              <a:ext uri="{FF2B5EF4-FFF2-40B4-BE49-F238E27FC236}">
                <a16:creationId xmlns:a16="http://schemas.microsoft.com/office/drawing/2014/main" id="{76CB2E4C-E543-4B41-A69A-D3D563DAEA3C}"/>
              </a:ext>
            </a:extLst>
          </p:cNvPr>
          <p:cNvGrpSpPr/>
          <p:nvPr/>
        </p:nvGrpSpPr>
        <p:grpSpPr>
          <a:xfrm>
            <a:off x="2069540" y="3184388"/>
            <a:ext cx="2901376" cy="611634"/>
            <a:chOff x="3385292" y="59382"/>
            <a:chExt cx="2901376" cy="611634"/>
          </a:xfrm>
        </p:grpSpPr>
        <p:pic>
          <p:nvPicPr>
            <p:cNvPr id="16" name="Picture 15" descr="A picture containing table, game, room, computer&#10;&#10;Description automatically generated">
              <a:extLst>
                <a:ext uri="{FF2B5EF4-FFF2-40B4-BE49-F238E27FC236}">
                  <a16:creationId xmlns:a16="http://schemas.microsoft.com/office/drawing/2014/main" id="{665BCF01-5CDA-4BBF-8EA5-DB78B77A1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3" name="TextBox 12">
              <a:extLst>
                <a:ext uri="{FF2B5EF4-FFF2-40B4-BE49-F238E27FC236}">
                  <a16:creationId xmlns:a16="http://schemas.microsoft.com/office/drawing/2014/main" id="{B30F714F-E79A-4A88-A592-C3C32CDA5597}"/>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7" name="Group 6">
            <a:extLst>
              <a:ext uri="{FF2B5EF4-FFF2-40B4-BE49-F238E27FC236}">
                <a16:creationId xmlns:a16="http://schemas.microsoft.com/office/drawing/2014/main" id="{31A4EC0E-6385-4E41-9CF1-11265C110B35}"/>
              </a:ext>
            </a:extLst>
          </p:cNvPr>
          <p:cNvGrpSpPr/>
          <p:nvPr/>
        </p:nvGrpSpPr>
        <p:grpSpPr>
          <a:xfrm>
            <a:off x="2069540" y="4218141"/>
            <a:ext cx="2901376" cy="611634"/>
            <a:chOff x="6306124" y="63656"/>
            <a:chExt cx="2901376" cy="611634"/>
          </a:xfrm>
        </p:grpSpPr>
        <p:pic>
          <p:nvPicPr>
            <p:cNvPr id="17" name="Picture 16" descr="A picture containing table, game, room, computer&#10;&#10;Description automatically generated">
              <a:extLst>
                <a:ext uri="{FF2B5EF4-FFF2-40B4-BE49-F238E27FC236}">
                  <a16:creationId xmlns:a16="http://schemas.microsoft.com/office/drawing/2014/main" id="{CABFEF84-C513-43FC-A66C-EB5A7B99B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14" name="TextBox 13">
              <a:extLst>
                <a:ext uri="{FF2B5EF4-FFF2-40B4-BE49-F238E27FC236}">
                  <a16:creationId xmlns:a16="http://schemas.microsoft.com/office/drawing/2014/main" id="{845E81BB-A346-475F-9C0D-B0941BD3B2C1}"/>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6" name="Group 5">
            <a:extLst>
              <a:ext uri="{FF2B5EF4-FFF2-40B4-BE49-F238E27FC236}">
                <a16:creationId xmlns:a16="http://schemas.microsoft.com/office/drawing/2014/main" id="{163C5077-DBC0-4891-A92A-8361CB0D3E9A}"/>
              </a:ext>
            </a:extLst>
          </p:cNvPr>
          <p:cNvGrpSpPr/>
          <p:nvPr/>
        </p:nvGrpSpPr>
        <p:grpSpPr>
          <a:xfrm>
            <a:off x="2069539" y="5251894"/>
            <a:ext cx="2901376" cy="611634"/>
            <a:chOff x="9217228" y="67930"/>
            <a:chExt cx="2901376" cy="611634"/>
          </a:xfrm>
        </p:grpSpPr>
        <p:pic>
          <p:nvPicPr>
            <p:cNvPr id="18" name="Picture 17" descr="A picture containing table, game, room, computer&#10;&#10;Description automatically generated">
              <a:extLst>
                <a:ext uri="{FF2B5EF4-FFF2-40B4-BE49-F238E27FC236}">
                  <a16:creationId xmlns:a16="http://schemas.microsoft.com/office/drawing/2014/main" id="{2D6CC889-CD8E-473C-90DF-C59162F94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5" name="TextBox 14">
              <a:extLst>
                <a:ext uri="{FF2B5EF4-FFF2-40B4-BE49-F238E27FC236}">
                  <a16:creationId xmlns:a16="http://schemas.microsoft.com/office/drawing/2014/main" id="{FEEECE23-7901-4FE0-A081-169332001FD6}"/>
                </a:ext>
              </a:extLst>
            </p:cNvPr>
            <p:cNvSpPr txBox="1"/>
            <p:nvPr/>
          </p:nvSpPr>
          <p:spPr>
            <a:xfrm>
              <a:off x="10182591" y="189081"/>
              <a:ext cx="970650" cy="369332"/>
            </a:xfrm>
            <a:prstGeom prst="rect">
              <a:avLst/>
            </a:prstGeom>
            <a:noFill/>
          </p:spPr>
          <p:txBody>
            <a:bodyPr wrap="none" rtlCol="0">
              <a:spAutoFit/>
            </a:bodyPr>
            <a:lstStyle/>
            <a:p>
              <a:r>
                <a:rPr lang="it-IT" dirty="0">
                  <a:solidFill>
                    <a:schemeClr val="bg1"/>
                  </a:solidFill>
                </a:rPr>
                <a:t>RESULTS</a:t>
              </a:r>
            </a:p>
          </p:txBody>
        </p:sp>
      </p:grpSp>
      <p:sp>
        <p:nvSpPr>
          <p:cNvPr id="23" name="TextBox 22">
            <a:extLst>
              <a:ext uri="{FF2B5EF4-FFF2-40B4-BE49-F238E27FC236}">
                <a16:creationId xmlns:a16="http://schemas.microsoft.com/office/drawing/2014/main" id="{3C5FB805-78C3-4987-92C8-8FFC182A04E3}"/>
              </a:ext>
            </a:extLst>
          </p:cNvPr>
          <p:cNvSpPr txBox="1"/>
          <p:nvPr/>
        </p:nvSpPr>
        <p:spPr>
          <a:xfrm>
            <a:off x="432619" y="829074"/>
            <a:ext cx="11759381" cy="523220"/>
          </a:xfrm>
          <a:prstGeom prst="rect">
            <a:avLst/>
          </a:prstGeom>
          <a:noFill/>
        </p:spPr>
        <p:txBody>
          <a:bodyPr wrap="square" rtlCol="0">
            <a:spAutoFit/>
          </a:bodyPr>
          <a:lstStyle/>
          <a:p>
            <a:pPr algn="ctr"/>
            <a:r>
              <a:rPr lang="it-IT" sz="2800" dirty="0"/>
              <a:t>The Workflow</a:t>
            </a:r>
          </a:p>
        </p:txBody>
      </p:sp>
    </p:spTree>
    <p:extLst>
      <p:ext uri="{BB962C8B-B14F-4D97-AF65-F5344CB8AC3E}">
        <p14:creationId xmlns:p14="http://schemas.microsoft.com/office/powerpoint/2010/main" val="14242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30AB87-D01E-48A8-BBF0-3661B6D76A96}"/>
              </a:ext>
            </a:extLst>
          </p:cNvPr>
          <p:cNvGrpSpPr/>
          <p:nvPr/>
        </p:nvGrpSpPr>
        <p:grpSpPr>
          <a:xfrm>
            <a:off x="3430229" y="1918796"/>
            <a:ext cx="180000" cy="4939204"/>
            <a:chOff x="5601368" y="1795408"/>
            <a:chExt cx="180000" cy="4939204"/>
          </a:xfrm>
        </p:grpSpPr>
        <p:pic>
          <p:nvPicPr>
            <p:cNvPr id="3" name="Picture 2">
              <a:extLst>
                <a:ext uri="{FF2B5EF4-FFF2-40B4-BE49-F238E27FC236}">
                  <a16:creationId xmlns:a16="http://schemas.microsoft.com/office/drawing/2014/main" id="{5A9059E8-2A2C-4B1E-AF88-6BF969E48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368" y="4265010"/>
              <a:ext cx="180000" cy="2469602"/>
            </a:xfrm>
            <a:prstGeom prst="rect">
              <a:avLst/>
            </a:prstGeom>
          </p:spPr>
        </p:pic>
        <p:pic>
          <p:nvPicPr>
            <p:cNvPr id="4" name="Picture 3">
              <a:extLst>
                <a:ext uri="{FF2B5EF4-FFF2-40B4-BE49-F238E27FC236}">
                  <a16:creationId xmlns:a16="http://schemas.microsoft.com/office/drawing/2014/main" id="{0EAF1A48-8C63-4CAF-9735-BDD72D5E6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368" y="1795408"/>
              <a:ext cx="180000" cy="2469602"/>
            </a:xfrm>
            <a:prstGeom prst="rect">
              <a:avLst/>
            </a:prstGeom>
          </p:spPr>
        </p:pic>
      </p:grpSp>
      <p:grpSp>
        <p:nvGrpSpPr>
          <p:cNvPr id="10" name="Group 9">
            <a:extLst>
              <a:ext uri="{FF2B5EF4-FFF2-40B4-BE49-F238E27FC236}">
                <a16:creationId xmlns:a16="http://schemas.microsoft.com/office/drawing/2014/main" id="{86C03341-1262-4ACB-87B2-D50E8967E241}"/>
              </a:ext>
            </a:extLst>
          </p:cNvPr>
          <p:cNvGrpSpPr/>
          <p:nvPr/>
        </p:nvGrpSpPr>
        <p:grpSpPr>
          <a:xfrm>
            <a:off x="2744247" y="2150635"/>
            <a:ext cx="2901376" cy="611634"/>
            <a:chOff x="474188" y="63656"/>
            <a:chExt cx="2901376" cy="611634"/>
          </a:xfrm>
        </p:grpSpPr>
        <p:pic>
          <p:nvPicPr>
            <p:cNvPr id="9" name="Picture 8" descr="A picture containing table, game, room, computer&#10;&#10;Description automatically generated">
              <a:extLst>
                <a:ext uri="{FF2B5EF4-FFF2-40B4-BE49-F238E27FC236}">
                  <a16:creationId xmlns:a16="http://schemas.microsoft.com/office/drawing/2014/main" id="{A356BFD9-B88A-48B0-8D58-2FA10F6A8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 name="TextBox 1">
              <a:extLst>
                <a:ext uri="{FF2B5EF4-FFF2-40B4-BE49-F238E27FC236}">
                  <a16:creationId xmlns:a16="http://schemas.microsoft.com/office/drawing/2014/main" id="{7F3C7BD6-591B-4BCE-B9A3-FFE64E9D4E2A}"/>
                </a:ext>
              </a:extLst>
            </p:cNvPr>
            <p:cNvSpPr txBox="1"/>
            <p:nvPr/>
          </p:nvSpPr>
          <p:spPr>
            <a:xfrm>
              <a:off x="1029567" y="180533"/>
              <a:ext cx="1790618" cy="369332"/>
            </a:xfrm>
            <a:prstGeom prst="rect">
              <a:avLst/>
            </a:prstGeom>
            <a:noFill/>
          </p:spPr>
          <p:txBody>
            <a:bodyPr wrap="none" rtlCol="0">
              <a:spAutoFit/>
            </a:bodyPr>
            <a:lstStyle/>
            <a:p>
              <a:r>
                <a:rPr lang="it-IT" dirty="0">
                  <a:solidFill>
                    <a:schemeClr val="bg1"/>
                  </a:solidFill>
                </a:rPr>
                <a:t>DATA CLEANSING</a:t>
              </a:r>
            </a:p>
          </p:txBody>
        </p:sp>
      </p:grpSp>
      <p:grpSp>
        <p:nvGrpSpPr>
          <p:cNvPr id="8" name="Group 7">
            <a:extLst>
              <a:ext uri="{FF2B5EF4-FFF2-40B4-BE49-F238E27FC236}">
                <a16:creationId xmlns:a16="http://schemas.microsoft.com/office/drawing/2014/main" id="{76CB2E4C-E543-4B41-A69A-D3D563DAEA3C}"/>
              </a:ext>
            </a:extLst>
          </p:cNvPr>
          <p:cNvGrpSpPr/>
          <p:nvPr/>
        </p:nvGrpSpPr>
        <p:grpSpPr>
          <a:xfrm>
            <a:off x="2069540" y="3184388"/>
            <a:ext cx="2901376" cy="611634"/>
            <a:chOff x="3385292" y="59382"/>
            <a:chExt cx="2901376" cy="611634"/>
          </a:xfrm>
        </p:grpSpPr>
        <p:pic>
          <p:nvPicPr>
            <p:cNvPr id="16" name="Picture 15" descr="A picture containing table, game, room, computer&#10;&#10;Description automatically generated">
              <a:extLst>
                <a:ext uri="{FF2B5EF4-FFF2-40B4-BE49-F238E27FC236}">
                  <a16:creationId xmlns:a16="http://schemas.microsoft.com/office/drawing/2014/main" id="{665BCF01-5CDA-4BBF-8EA5-DB78B77A1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3" name="TextBox 12">
              <a:extLst>
                <a:ext uri="{FF2B5EF4-FFF2-40B4-BE49-F238E27FC236}">
                  <a16:creationId xmlns:a16="http://schemas.microsoft.com/office/drawing/2014/main" id="{B30F714F-E79A-4A88-A592-C3C32CDA5597}"/>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7" name="Group 6">
            <a:extLst>
              <a:ext uri="{FF2B5EF4-FFF2-40B4-BE49-F238E27FC236}">
                <a16:creationId xmlns:a16="http://schemas.microsoft.com/office/drawing/2014/main" id="{31A4EC0E-6385-4E41-9CF1-11265C110B35}"/>
              </a:ext>
            </a:extLst>
          </p:cNvPr>
          <p:cNvGrpSpPr/>
          <p:nvPr/>
        </p:nvGrpSpPr>
        <p:grpSpPr>
          <a:xfrm>
            <a:off x="2069540" y="4218141"/>
            <a:ext cx="2901376" cy="611634"/>
            <a:chOff x="6306124" y="63656"/>
            <a:chExt cx="2901376" cy="611634"/>
          </a:xfrm>
        </p:grpSpPr>
        <p:pic>
          <p:nvPicPr>
            <p:cNvPr id="17" name="Picture 16" descr="A picture containing table, game, room, computer&#10;&#10;Description automatically generated">
              <a:extLst>
                <a:ext uri="{FF2B5EF4-FFF2-40B4-BE49-F238E27FC236}">
                  <a16:creationId xmlns:a16="http://schemas.microsoft.com/office/drawing/2014/main" id="{CABFEF84-C513-43FC-A66C-EB5A7B99B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14" name="TextBox 13">
              <a:extLst>
                <a:ext uri="{FF2B5EF4-FFF2-40B4-BE49-F238E27FC236}">
                  <a16:creationId xmlns:a16="http://schemas.microsoft.com/office/drawing/2014/main" id="{845E81BB-A346-475F-9C0D-B0941BD3B2C1}"/>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6" name="Group 5">
            <a:extLst>
              <a:ext uri="{FF2B5EF4-FFF2-40B4-BE49-F238E27FC236}">
                <a16:creationId xmlns:a16="http://schemas.microsoft.com/office/drawing/2014/main" id="{163C5077-DBC0-4891-A92A-8361CB0D3E9A}"/>
              </a:ext>
            </a:extLst>
          </p:cNvPr>
          <p:cNvGrpSpPr/>
          <p:nvPr/>
        </p:nvGrpSpPr>
        <p:grpSpPr>
          <a:xfrm>
            <a:off x="2069539" y="5251894"/>
            <a:ext cx="2901376" cy="611634"/>
            <a:chOff x="9217228" y="67930"/>
            <a:chExt cx="2901376" cy="611634"/>
          </a:xfrm>
        </p:grpSpPr>
        <p:pic>
          <p:nvPicPr>
            <p:cNvPr id="18" name="Picture 17" descr="A picture containing table, game, room, computer&#10;&#10;Description automatically generated">
              <a:extLst>
                <a:ext uri="{FF2B5EF4-FFF2-40B4-BE49-F238E27FC236}">
                  <a16:creationId xmlns:a16="http://schemas.microsoft.com/office/drawing/2014/main" id="{2D6CC889-CD8E-473C-90DF-C59162F94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5" name="TextBox 14">
              <a:extLst>
                <a:ext uri="{FF2B5EF4-FFF2-40B4-BE49-F238E27FC236}">
                  <a16:creationId xmlns:a16="http://schemas.microsoft.com/office/drawing/2014/main" id="{FEEECE23-7901-4FE0-A081-169332001FD6}"/>
                </a:ext>
              </a:extLst>
            </p:cNvPr>
            <p:cNvSpPr txBox="1"/>
            <p:nvPr/>
          </p:nvSpPr>
          <p:spPr>
            <a:xfrm>
              <a:off x="10182591" y="189081"/>
              <a:ext cx="970650" cy="369332"/>
            </a:xfrm>
            <a:prstGeom prst="rect">
              <a:avLst/>
            </a:prstGeom>
            <a:noFill/>
          </p:spPr>
          <p:txBody>
            <a:bodyPr wrap="none" rtlCol="0">
              <a:spAutoFit/>
            </a:bodyPr>
            <a:lstStyle/>
            <a:p>
              <a:r>
                <a:rPr lang="it-IT" dirty="0">
                  <a:solidFill>
                    <a:schemeClr val="bg1"/>
                  </a:solidFill>
                </a:rPr>
                <a:t>RESULTS</a:t>
              </a:r>
            </a:p>
          </p:txBody>
        </p:sp>
      </p:grpSp>
      <p:sp>
        <p:nvSpPr>
          <p:cNvPr id="12" name="Rectangle 11">
            <a:extLst>
              <a:ext uri="{FF2B5EF4-FFF2-40B4-BE49-F238E27FC236}">
                <a16:creationId xmlns:a16="http://schemas.microsoft.com/office/drawing/2014/main" id="{AB880004-DF6F-40CA-BC51-67DFE35D39A6}"/>
              </a:ext>
            </a:extLst>
          </p:cNvPr>
          <p:cNvSpPr/>
          <p:nvPr/>
        </p:nvSpPr>
        <p:spPr>
          <a:xfrm>
            <a:off x="6390243" y="2150635"/>
            <a:ext cx="4823626" cy="2067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it-IT" dirty="0" err="1">
                <a:solidFill>
                  <a:schemeClr val="bg2">
                    <a:lumMod val="25000"/>
                  </a:schemeClr>
                </a:solidFill>
              </a:rPr>
              <a:t>Process</a:t>
            </a:r>
            <a:r>
              <a:rPr lang="it-IT" dirty="0">
                <a:solidFill>
                  <a:schemeClr val="bg2">
                    <a:lumMod val="25000"/>
                  </a:schemeClr>
                </a:solidFill>
              </a:rPr>
              <a:t> of </a:t>
            </a:r>
            <a:r>
              <a:rPr lang="it-IT" dirty="0" err="1">
                <a:solidFill>
                  <a:schemeClr val="bg2">
                    <a:lumMod val="25000"/>
                  </a:schemeClr>
                </a:solidFill>
              </a:rPr>
              <a:t>detecting</a:t>
            </a:r>
            <a:r>
              <a:rPr lang="it-IT" dirty="0">
                <a:solidFill>
                  <a:schemeClr val="bg2">
                    <a:lumMod val="25000"/>
                  </a:schemeClr>
                </a:solidFill>
              </a:rPr>
              <a:t> and </a:t>
            </a:r>
            <a:r>
              <a:rPr lang="it-IT" dirty="0" err="1">
                <a:solidFill>
                  <a:schemeClr val="bg2">
                    <a:lumMod val="25000"/>
                  </a:schemeClr>
                </a:solidFill>
              </a:rPr>
              <a:t>correcting</a:t>
            </a:r>
            <a:r>
              <a:rPr lang="it-IT" dirty="0">
                <a:solidFill>
                  <a:schemeClr val="bg2">
                    <a:lumMod val="25000"/>
                  </a:schemeClr>
                </a:solidFill>
              </a:rPr>
              <a:t> (or </a:t>
            </a:r>
            <a:r>
              <a:rPr lang="it-IT" dirty="0" err="1">
                <a:solidFill>
                  <a:schemeClr val="bg2">
                    <a:lumMod val="25000"/>
                  </a:schemeClr>
                </a:solidFill>
              </a:rPr>
              <a:t>removing</a:t>
            </a:r>
            <a:r>
              <a:rPr lang="it-IT" dirty="0">
                <a:solidFill>
                  <a:schemeClr val="bg2">
                    <a:lumMod val="25000"/>
                  </a:schemeClr>
                </a:solidFill>
              </a:rPr>
              <a:t>) </a:t>
            </a:r>
            <a:r>
              <a:rPr lang="it-IT" dirty="0" err="1">
                <a:solidFill>
                  <a:schemeClr val="bg2">
                    <a:lumMod val="25000"/>
                  </a:schemeClr>
                </a:solidFill>
              </a:rPr>
              <a:t>corrupt</a:t>
            </a:r>
            <a:r>
              <a:rPr lang="it-IT" dirty="0">
                <a:solidFill>
                  <a:schemeClr val="bg2">
                    <a:lumMod val="25000"/>
                  </a:schemeClr>
                </a:solidFill>
              </a:rPr>
              <a:t> or inaccurate </a:t>
            </a:r>
            <a:r>
              <a:rPr lang="it-IT" dirty="0" err="1">
                <a:solidFill>
                  <a:schemeClr val="bg2">
                    <a:lumMod val="25000"/>
                  </a:schemeClr>
                </a:solidFill>
              </a:rPr>
              <a:t>records</a:t>
            </a:r>
            <a:r>
              <a:rPr lang="it-IT" dirty="0">
                <a:solidFill>
                  <a:schemeClr val="bg2">
                    <a:lumMod val="25000"/>
                  </a:schemeClr>
                </a:solidFill>
              </a:rPr>
              <a:t> from a dataset by </a:t>
            </a:r>
            <a:r>
              <a:rPr lang="it-IT" dirty="0" err="1">
                <a:solidFill>
                  <a:schemeClr val="bg2">
                    <a:lumMod val="25000"/>
                  </a:schemeClr>
                </a:solidFill>
              </a:rPr>
              <a:t>replacing</a:t>
            </a:r>
            <a:r>
              <a:rPr lang="it-IT" dirty="0">
                <a:solidFill>
                  <a:schemeClr val="bg2">
                    <a:lumMod val="25000"/>
                  </a:schemeClr>
                </a:solidFill>
              </a:rPr>
              <a:t>, </a:t>
            </a:r>
            <a:r>
              <a:rPr lang="it-IT" dirty="0" err="1">
                <a:solidFill>
                  <a:schemeClr val="bg2">
                    <a:lumMod val="25000"/>
                  </a:schemeClr>
                </a:solidFill>
              </a:rPr>
              <a:t>modifying</a:t>
            </a:r>
            <a:r>
              <a:rPr lang="it-IT" dirty="0">
                <a:solidFill>
                  <a:schemeClr val="bg2">
                    <a:lumMod val="25000"/>
                  </a:schemeClr>
                </a:solidFill>
              </a:rPr>
              <a:t>, or </a:t>
            </a:r>
            <a:r>
              <a:rPr lang="it-IT" dirty="0" err="1">
                <a:solidFill>
                  <a:schemeClr val="bg2">
                    <a:lumMod val="25000"/>
                  </a:schemeClr>
                </a:solidFill>
              </a:rPr>
              <a:t>deleting</a:t>
            </a:r>
            <a:r>
              <a:rPr lang="it-IT" dirty="0">
                <a:solidFill>
                  <a:schemeClr val="bg2">
                    <a:lumMod val="25000"/>
                  </a:schemeClr>
                </a:solidFill>
              </a:rPr>
              <a:t> the </a:t>
            </a:r>
            <a:r>
              <a:rPr lang="it-IT" dirty="0" err="1">
                <a:solidFill>
                  <a:schemeClr val="bg2">
                    <a:lumMod val="25000"/>
                  </a:schemeClr>
                </a:solidFill>
              </a:rPr>
              <a:t>dirty</a:t>
            </a:r>
            <a:r>
              <a:rPr lang="it-IT" dirty="0">
                <a:solidFill>
                  <a:schemeClr val="bg2">
                    <a:lumMod val="25000"/>
                  </a:schemeClr>
                </a:solidFill>
              </a:rPr>
              <a:t> or </a:t>
            </a:r>
            <a:r>
              <a:rPr lang="it-IT" dirty="0" err="1">
                <a:solidFill>
                  <a:schemeClr val="bg2">
                    <a:lumMod val="25000"/>
                  </a:schemeClr>
                </a:solidFill>
              </a:rPr>
              <a:t>coarse</a:t>
            </a:r>
            <a:r>
              <a:rPr lang="it-IT" dirty="0">
                <a:solidFill>
                  <a:schemeClr val="bg2">
                    <a:lumMod val="25000"/>
                  </a:schemeClr>
                </a:solidFill>
              </a:rPr>
              <a:t> data.</a:t>
            </a:r>
            <a:endParaRPr lang="it-IT" sz="2400" dirty="0">
              <a:solidFill>
                <a:schemeClr val="bg2">
                  <a:lumMod val="25000"/>
                </a:schemeClr>
              </a:solidFill>
            </a:endParaRPr>
          </a:p>
          <a:p>
            <a:pPr algn="just"/>
            <a:endParaRPr lang="it-IT" dirty="0">
              <a:solidFill>
                <a:schemeClr val="bg2">
                  <a:lumMod val="25000"/>
                </a:schemeClr>
              </a:solidFill>
            </a:endParaRPr>
          </a:p>
          <a:p>
            <a:pPr marL="285750" indent="-285750" algn="just">
              <a:buFont typeface="Arial" panose="020B0604020202020204" pitchFamily="34" charset="0"/>
              <a:buChar char="•"/>
            </a:pPr>
            <a:r>
              <a:rPr lang="it-IT" dirty="0">
                <a:solidFill>
                  <a:schemeClr val="bg2">
                    <a:lumMod val="25000"/>
                  </a:schemeClr>
                </a:solidFill>
              </a:rPr>
              <a:t>Drop </a:t>
            </a:r>
            <a:r>
              <a:rPr lang="it-IT" dirty="0" err="1">
                <a:solidFill>
                  <a:schemeClr val="bg2">
                    <a:lumMod val="25000"/>
                  </a:schemeClr>
                </a:solidFill>
              </a:rPr>
              <a:t>malformed</a:t>
            </a:r>
            <a:r>
              <a:rPr lang="it-IT" dirty="0">
                <a:solidFill>
                  <a:schemeClr val="bg2">
                    <a:lumMod val="25000"/>
                  </a:schemeClr>
                </a:solidFill>
              </a:rPr>
              <a:t> </a:t>
            </a:r>
            <a:r>
              <a:rPr lang="it-IT" dirty="0" err="1">
                <a:solidFill>
                  <a:schemeClr val="bg2">
                    <a:lumMod val="25000"/>
                  </a:schemeClr>
                </a:solidFill>
              </a:rPr>
              <a:t>rows</a:t>
            </a:r>
            <a:endParaRPr lang="it-IT" dirty="0">
              <a:solidFill>
                <a:schemeClr val="bg2">
                  <a:lumMod val="25000"/>
                </a:schemeClr>
              </a:solidFill>
            </a:endParaRPr>
          </a:p>
          <a:p>
            <a:pPr marL="285750" indent="-285750" algn="just">
              <a:buFont typeface="Arial" panose="020B0604020202020204" pitchFamily="34" charset="0"/>
              <a:buChar char="•"/>
            </a:pPr>
            <a:r>
              <a:rPr lang="it-IT" dirty="0" err="1">
                <a:solidFill>
                  <a:schemeClr val="bg2">
                    <a:lumMod val="25000"/>
                  </a:schemeClr>
                </a:solidFill>
              </a:rPr>
              <a:t>Discard</a:t>
            </a:r>
            <a:r>
              <a:rPr lang="it-IT" dirty="0">
                <a:solidFill>
                  <a:schemeClr val="bg2">
                    <a:lumMod val="25000"/>
                  </a:schemeClr>
                </a:solidFill>
              </a:rPr>
              <a:t> </a:t>
            </a:r>
            <a:r>
              <a:rPr lang="it-IT" dirty="0" err="1">
                <a:solidFill>
                  <a:schemeClr val="bg2">
                    <a:lumMod val="25000"/>
                  </a:schemeClr>
                </a:solidFill>
              </a:rPr>
              <a:t>repetitions</a:t>
            </a:r>
            <a:endParaRPr lang="it-IT" dirty="0">
              <a:solidFill>
                <a:schemeClr val="bg2">
                  <a:lumMod val="25000"/>
                </a:schemeClr>
              </a:solidFill>
            </a:endParaRPr>
          </a:p>
        </p:txBody>
      </p:sp>
    </p:spTree>
    <p:extLst>
      <p:ext uri="{BB962C8B-B14F-4D97-AF65-F5344CB8AC3E}">
        <p14:creationId xmlns:p14="http://schemas.microsoft.com/office/powerpoint/2010/main" val="2409804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30AB87-D01E-48A8-BBF0-3661B6D76A96}"/>
              </a:ext>
            </a:extLst>
          </p:cNvPr>
          <p:cNvGrpSpPr/>
          <p:nvPr/>
        </p:nvGrpSpPr>
        <p:grpSpPr>
          <a:xfrm>
            <a:off x="3430229" y="1918796"/>
            <a:ext cx="180000" cy="4939204"/>
            <a:chOff x="5601368" y="1795408"/>
            <a:chExt cx="180000" cy="4939204"/>
          </a:xfrm>
        </p:grpSpPr>
        <p:pic>
          <p:nvPicPr>
            <p:cNvPr id="3" name="Picture 2">
              <a:extLst>
                <a:ext uri="{FF2B5EF4-FFF2-40B4-BE49-F238E27FC236}">
                  <a16:creationId xmlns:a16="http://schemas.microsoft.com/office/drawing/2014/main" id="{5A9059E8-2A2C-4B1E-AF88-6BF969E48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368" y="4265010"/>
              <a:ext cx="180000" cy="2469602"/>
            </a:xfrm>
            <a:prstGeom prst="rect">
              <a:avLst/>
            </a:prstGeom>
          </p:spPr>
        </p:pic>
        <p:pic>
          <p:nvPicPr>
            <p:cNvPr id="4" name="Picture 3">
              <a:extLst>
                <a:ext uri="{FF2B5EF4-FFF2-40B4-BE49-F238E27FC236}">
                  <a16:creationId xmlns:a16="http://schemas.microsoft.com/office/drawing/2014/main" id="{0EAF1A48-8C63-4CAF-9735-BDD72D5E6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368" y="1795408"/>
              <a:ext cx="180000" cy="2469602"/>
            </a:xfrm>
            <a:prstGeom prst="rect">
              <a:avLst/>
            </a:prstGeom>
          </p:spPr>
        </p:pic>
      </p:grpSp>
      <p:grpSp>
        <p:nvGrpSpPr>
          <p:cNvPr id="10" name="Group 9">
            <a:extLst>
              <a:ext uri="{FF2B5EF4-FFF2-40B4-BE49-F238E27FC236}">
                <a16:creationId xmlns:a16="http://schemas.microsoft.com/office/drawing/2014/main" id="{86C03341-1262-4ACB-87B2-D50E8967E241}"/>
              </a:ext>
            </a:extLst>
          </p:cNvPr>
          <p:cNvGrpSpPr/>
          <p:nvPr/>
        </p:nvGrpSpPr>
        <p:grpSpPr>
          <a:xfrm>
            <a:off x="2069540" y="2150635"/>
            <a:ext cx="2901376" cy="611634"/>
            <a:chOff x="474188" y="63656"/>
            <a:chExt cx="2901376" cy="611634"/>
          </a:xfrm>
        </p:grpSpPr>
        <p:pic>
          <p:nvPicPr>
            <p:cNvPr id="9" name="Picture 8" descr="A picture containing table, game, room, computer&#10;&#10;Description automatically generated">
              <a:extLst>
                <a:ext uri="{FF2B5EF4-FFF2-40B4-BE49-F238E27FC236}">
                  <a16:creationId xmlns:a16="http://schemas.microsoft.com/office/drawing/2014/main" id="{A356BFD9-B88A-48B0-8D58-2FA10F6A8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 name="TextBox 1">
              <a:extLst>
                <a:ext uri="{FF2B5EF4-FFF2-40B4-BE49-F238E27FC236}">
                  <a16:creationId xmlns:a16="http://schemas.microsoft.com/office/drawing/2014/main" id="{7F3C7BD6-591B-4BCE-B9A3-FFE64E9D4E2A}"/>
                </a:ext>
              </a:extLst>
            </p:cNvPr>
            <p:cNvSpPr txBox="1"/>
            <p:nvPr/>
          </p:nvSpPr>
          <p:spPr>
            <a:xfrm>
              <a:off x="1029567" y="180533"/>
              <a:ext cx="1790618" cy="369332"/>
            </a:xfrm>
            <a:prstGeom prst="rect">
              <a:avLst/>
            </a:prstGeom>
            <a:noFill/>
          </p:spPr>
          <p:txBody>
            <a:bodyPr wrap="none" rtlCol="0">
              <a:spAutoFit/>
            </a:bodyPr>
            <a:lstStyle/>
            <a:p>
              <a:r>
                <a:rPr lang="it-IT" dirty="0">
                  <a:solidFill>
                    <a:schemeClr val="bg1"/>
                  </a:solidFill>
                </a:rPr>
                <a:t>DATA CLEANSING</a:t>
              </a:r>
            </a:p>
          </p:txBody>
        </p:sp>
      </p:grpSp>
      <p:grpSp>
        <p:nvGrpSpPr>
          <p:cNvPr id="8" name="Group 7">
            <a:extLst>
              <a:ext uri="{FF2B5EF4-FFF2-40B4-BE49-F238E27FC236}">
                <a16:creationId xmlns:a16="http://schemas.microsoft.com/office/drawing/2014/main" id="{76CB2E4C-E543-4B41-A69A-D3D563DAEA3C}"/>
              </a:ext>
            </a:extLst>
          </p:cNvPr>
          <p:cNvGrpSpPr/>
          <p:nvPr/>
        </p:nvGrpSpPr>
        <p:grpSpPr>
          <a:xfrm>
            <a:off x="2743200" y="3184388"/>
            <a:ext cx="2901376" cy="611634"/>
            <a:chOff x="3385292" y="59382"/>
            <a:chExt cx="2901376" cy="611634"/>
          </a:xfrm>
        </p:grpSpPr>
        <p:pic>
          <p:nvPicPr>
            <p:cNvPr id="16" name="Picture 15" descr="A picture containing table, game, room, computer&#10;&#10;Description automatically generated">
              <a:extLst>
                <a:ext uri="{FF2B5EF4-FFF2-40B4-BE49-F238E27FC236}">
                  <a16:creationId xmlns:a16="http://schemas.microsoft.com/office/drawing/2014/main" id="{665BCF01-5CDA-4BBF-8EA5-DB78B77A1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3" name="TextBox 12">
              <a:extLst>
                <a:ext uri="{FF2B5EF4-FFF2-40B4-BE49-F238E27FC236}">
                  <a16:creationId xmlns:a16="http://schemas.microsoft.com/office/drawing/2014/main" id="{B30F714F-E79A-4A88-A592-C3C32CDA5597}"/>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7" name="Group 6">
            <a:extLst>
              <a:ext uri="{FF2B5EF4-FFF2-40B4-BE49-F238E27FC236}">
                <a16:creationId xmlns:a16="http://schemas.microsoft.com/office/drawing/2014/main" id="{31A4EC0E-6385-4E41-9CF1-11265C110B35}"/>
              </a:ext>
            </a:extLst>
          </p:cNvPr>
          <p:cNvGrpSpPr/>
          <p:nvPr/>
        </p:nvGrpSpPr>
        <p:grpSpPr>
          <a:xfrm>
            <a:off x="2069540" y="4218141"/>
            <a:ext cx="2901376" cy="611634"/>
            <a:chOff x="6306124" y="63656"/>
            <a:chExt cx="2901376" cy="611634"/>
          </a:xfrm>
        </p:grpSpPr>
        <p:pic>
          <p:nvPicPr>
            <p:cNvPr id="17" name="Picture 16" descr="A picture containing table, game, room, computer&#10;&#10;Description automatically generated">
              <a:extLst>
                <a:ext uri="{FF2B5EF4-FFF2-40B4-BE49-F238E27FC236}">
                  <a16:creationId xmlns:a16="http://schemas.microsoft.com/office/drawing/2014/main" id="{CABFEF84-C513-43FC-A66C-EB5A7B99B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14" name="TextBox 13">
              <a:extLst>
                <a:ext uri="{FF2B5EF4-FFF2-40B4-BE49-F238E27FC236}">
                  <a16:creationId xmlns:a16="http://schemas.microsoft.com/office/drawing/2014/main" id="{845E81BB-A346-475F-9C0D-B0941BD3B2C1}"/>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6" name="Group 5">
            <a:extLst>
              <a:ext uri="{FF2B5EF4-FFF2-40B4-BE49-F238E27FC236}">
                <a16:creationId xmlns:a16="http://schemas.microsoft.com/office/drawing/2014/main" id="{163C5077-DBC0-4891-A92A-8361CB0D3E9A}"/>
              </a:ext>
            </a:extLst>
          </p:cNvPr>
          <p:cNvGrpSpPr/>
          <p:nvPr/>
        </p:nvGrpSpPr>
        <p:grpSpPr>
          <a:xfrm>
            <a:off x="2069539" y="5251894"/>
            <a:ext cx="2901376" cy="611634"/>
            <a:chOff x="9217228" y="67930"/>
            <a:chExt cx="2901376" cy="611634"/>
          </a:xfrm>
        </p:grpSpPr>
        <p:pic>
          <p:nvPicPr>
            <p:cNvPr id="18" name="Picture 17" descr="A picture containing table, game, room, computer&#10;&#10;Description automatically generated">
              <a:extLst>
                <a:ext uri="{FF2B5EF4-FFF2-40B4-BE49-F238E27FC236}">
                  <a16:creationId xmlns:a16="http://schemas.microsoft.com/office/drawing/2014/main" id="{2D6CC889-CD8E-473C-90DF-C59162F94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5" name="TextBox 14">
              <a:extLst>
                <a:ext uri="{FF2B5EF4-FFF2-40B4-BE49-F238E27FC236}">
                  <a16:creationId xmlns:a16="http://schemas.microsoft.com/office/drawing/2014/main" id="{FEEECE23-7901-4FE0-A081-169332001FD6}"/>
                </a:ext>
              </a:extLst>
            </p:cNvPr>
            <p:cNvSpPr txBox="1"/>
            <p:nvPr/>
          </p:nvSpPr>
          <p:spPr>
            <a:xfrm>
              <a:off x="10182591" y="189081"/>
              <a:ext cx="970650" cy="369332"/>
            </a:xfrm>
            <a:prstGeom prst="rect">
              <a:avLst/>
            </a:prstGeom>
            <a:noFill/>
          </p:spPr>
          <p:txBody>
            <a:bodyPr wrap="none" rtlCol="0">
              <a:spAutoFit/>
            </a:bodyPr>
            <a:lstStyle/>
            <a:p>
              <a:r>
                <a:rPr lang="it-IT" dirty="0">
                  <a:solidFill>
                    <a:schemeClr val="bg1"/>
                  </a:solidFill>
                </a:rPr>
                <a:t>RESULTS</a:t>
              </a:r>
            </a:p>
          </p:txBody>
        </p:sp>
      </p:grpSp>
      <p:sp>
        <p:nvSpPr>
          <p:cNvPr id="19" name="Rectangle 18">
            <a:extLst>
              <a:ext uri="{FF2B5EF4-FFF2-40B4-BE49-F238E27FC236}">
                <a16:creationId xmlns:a16="http://schemas.microsoft.com/office/drawing/2014/main" id="{93B0C614-CB9F-4DD1-81D7-0C6BC51ABADC}"/>
              </a:ext>
            </a:extLst>
          </p:cNvPr>
          <p:cNvSpPr/>
          <p:nvPr/>
        </p:nvSpPr>
        <p:spPr>
          <a:xfrm>
            <a:off x="6390243" y="2150635"/>
            <a:ext cx="4823626" cy="2067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dirty="0">
                <a:solidFill>
                  <a:schemeClr val="bg2">
                    <a:lumMod val="25000"/>
                  </a:schemeClr>
                </a:solidFill>
              </a:rPr>
              <a:t>Creating new input features from existing ones. </a:t>
            </a:r>
          </a:p>
          <a:p>
            <a:pPr algn="just"/>
            <a:r>
              <a:rPr lang="en-US" dirty="0">
                <a:solidFill>
                  <a:schemeClr val="bg2">
                    <a:lumMod val="25000"/>
                  </a:schemeClr>
                </a:solidFill>
              </a:rPr>
              <a:t>It isolates and highlight key information, which helps algorithms to "focus" on what’s important.</a:t>
            </a:r>
          </a:p>
          <a:p>
            <a:pPr algn="just"/>
            <a:endParaRPr lang="en-US" dirty="0">
              <a:solidFill>
                <a:schemeClr val="bg2">
                  <a:lumMod val="25000"/>
                </a:schemeClr>
              </a:solidFill>
            </a:endParaRPr>
          </a:p>
          <a:p>
            <a:pPr marL="285750" indent="-285750" algn="just">
              <a:buFont typeface="Arial" panose="020B0604020202020204" pitchFamily="34" charset="0"/>
              <a:buChar char="•"/>
            </a:pPr>
            <a:r>
              <a:rPr lang="en-US" dirty="0">
                <a:solidFill>
                  <a:schemeClr val="bg2">
                    <a:lumMod val="25000"/>
                  </a:schemeClr>
                </a:solidFill>
              </a:rPr>
              <a:t>Bucketing (grouping of the features)</a:t>
            </a:r>
          </a:p>
          <a:p>
            <a:pPr marL="285750" indent="-285750" algn="just">
              <a:buFont typeface="Arial" panose="020B0604020202020204" pitchFamily="34" charset="0"/>
              <a:buChar char="•"/>
            </a:pPr>
            <a:r>
              <a:rPr lang="en-US" dirty="0">
                <a:solidFill>
                  <a:schemeClr val="bg2">
                    <a:lumMod val="25000"/>
                  </a:schemeClr>
                </a:solidFill>
              </a:rPr>
              <a:t>Dealing with incomplete data</a:t>
            </a:r>
          </a:p>
        </p:txBody>
      </p:sp>
    </p:spTree>
    <p:extLst>
      <p:ext uri="{BB962C8B-B14F-4D97-AF65-F5344CB8AC3E}">
        <p14:creationId xmlns:p14="http://schemas.microsoft.com/office/powerpoint/2010/main" val="2801926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30AB87-D01E-48A8-BBF0-3661B6D76A96}"/>
              </a:ext>
            </a:extLst>
          </p:cNvPr>
          <p:cNvGrpSpPr/>
          <p:nvPr/>
        </p:nvGrpSpPr>
        <p:grpSpPr>
          <a:xfrm>
            <a:off x="3430229" y="1918796"/>
            <a:ext cx="180000" cy="4939204"/>
            <a:chOff x="5601368" y="1795408"/>
            <a:chExt cx="180000" cy="4939204"/>
          </a:xfrm>
        </p:grpSpPr>
        <p:pic>
          <p:nvPicPr>
            <p:cNvPr id="3" name="Picture 2">
              <a:extLst>
                <a:ext uri="{FF2B5EF4-FFF2-40B4-BE49-F238E27FC236}">
                  <a16:creationId xmlns:a16="http://schemas.microsoft.com/office/drawing/2014/main" id="{5A9059E8-2A2C-4B1E-AF88-6BF969E48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368" y="4265010"/>
              <a:ext cx="180000" cy="2469602"/>
            </a:xfrm>
            <a:prstGeom prst="rect">
              <a:avLst/>
            </a:prstGeom>
          </p:spPr>
        </p:pic>
        <p:pic>
          <p:nvPicPr>
            <p:cNvPr id="4" name="Picture 3">
              <a:extLst>
                <a:ext uri="{FF2B5EF4-FFF2-40B4-BE49-F238E27FC236}">
                  <a16:creationId xmlns:a16="http://schemas.microsoft.com/office/drawing/2014/main" id="{0EAF1A48-8C63-4CAF-9735-BDD72D5E6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368" y="1795408"/>
              <a:ext cx="180000" cy="2469602"/>
            </a:xfrm>
            <a:prstGeom prst="rect">
              <a:avLst/>
            </a:prstGeom>
          </p:spPr>
        </p:pic>
      </p:grpSp>
      <p:grpSp>
        <p:nvGrpSpPr>
          <p:cNvPr id="10" name="Group 9">
            <a:extLst>
              <a:ext uri="{FF2B5EF4-FFF2-40B4-BE49-F238E27FC236}">
                <a16:creationId xmlns:a16="http://schemas.microsoft.com/office/drawing/2014/main" id="{86C03341-1262-4ACB-87B2-D50E8967E241}"/>
              </a:ext>
            </a:extLst>
          </p:cNvPr>
          <p:cNvGrpSpPr/>
          <p:nvPr/>
        </p:nvGrpSpPr>
        <p:grpSpPr>
          <a:xfrm>
            <a:off x="2069540" y="2150635"/>
            <a:ext cx="2901376" cy="611634"/>
            <a:chOff x="474188" y="63656"/>
            <a:chExt cx="2901376" cy="611634"/>
          </a:xfrm>
        </p:grpSpPr>
        <p:pic>
          <p:nvPicPr>
            <p:cNvPr id="9" name="Picture 8" descr="A picture containing table, game, room, computer&#10;&#10;Description automatically generated">
              <a:extLst>
                <a:ext uri="{FF2B5EF4-FFF2-40B4-BE49-F238E27FC236}">
                  <a16:creationId xmlns:a16="http://schemas.microsoft.com/office/drawing/2014/main" id="{A356BFD9-B88A-48B0-8D58-2FA10F6A8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88" y="63656"/>
              <a:ext cx="2901376" cy="611634"/>
            </a:xfrm>
            <a:prstGeom prst="rect">
              <a:avLst/>
            </a:prstGeom>
          </p:spPr>
        </p:pic>
        <p:sp>
          <p:nvSpPr>
            <p:cNvPr id="2" name="TextBox 1">
              <a:extLst>
                <a:ext uri="{FF2B5EF4-FFF2-40B4-BE49-F238E27FC236}">
                  <a16:creationId xmlns:a16="http://schemas.microsoft.com/office/drawing/2014/main" id="{7F3C7BD6-591B-4BCE-B9A3-FFE64E9D4E2A}"/>
                </a:ext>
              </a:extLst>
            </p:cNvPr>
            <p:cNvSpPr txBox="1"/>
            <p:nvPr/>
          </p:nvSpPr>
          <p:spPr>
            <a:xfrm>
              <a:off x="1029567" y="180533"/>
              <a:ext cx="1790618" cy="369332"/>
            </a:xfrm>
            <a:prstGeom prst="rect">
              <a:avLst/>
            </a:prstGeom>
            <a:noFill/>
          </p:spPr>
          <p:txBody>
            <a:bodyPr wrap="none" rtlCol="0">
              <a:spAutoFit/>
            </a:bodyPr>
            <a:lstStyle/>
            <a:p>
              <a:r>
                <a:rPr lang="it-IT" dirty="0">
                  <a:solidFill>
                    <a:schemeClr val="bg1"/>
                  </a:solidFill>
                </a:rPr>
                <a:t>DATA CLEANSING</a:t>
              </a:r>
            </a:p>
          </p:txBody>
        </p:sp>
      </p:grpSp>
      <p:grpSp>
        <p:nvGrpSpPr>
          <p:cNvPr id="8" name="Group 7">
            <a:extLst>
              <a:ext uri="{FF2B5EF4-FFF2-40B4-BE49-F238E27FC236}">
                <a16:creationId xmlns:a16="http://schemas.microsoft.com/office/drawing/2014/main" id="{76CB2E4C-E543-4B41-A69A-D3D563DAEA3C}"/>
              </a:ext>
            </a:extLst>
          </p:cNvPr>
          <p:cNvGrpSpPr/>
          <p:nvPr/>
        </p:nvGrpSpPr>
        <p:grpSpPr>
          <a:xfrm>
            <a:off x="2069540" y="3184388"/>
            <a:ext cx="2901376" cy="611634"/>
            <a:chOff x="3385292" y="59382"/>
            <a:chExt cx="2901376" cy="611634"/>
          </a:xfrm>
        </p:grpSpPr>
        <p:pic>
          <p:nvPicPr>
            <p:cNvPr id="16" name="Picture 15" descr="A picture containing table, game, room, computer&#10;&#10;Description automatically generated">
              <a:extLst>
                <a:ext uri="{FF2B5EF4-FFF2-40B4-BE49-F238E27FC236}">
                  <a16:creationId xmlns:a16="http://schemas.microsoft.com/office/drawing/2014/main" id="{665BCF01-5CDA-4BBF-8EA5-DB78B77A1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292" y="59382"/>
              <a:ext cx="2901376" cy="611634"/>
            </a:xfrm>
            <a:prstGeom prst="rect">
              <a:avLst/>
            </a:prstGeom>
          </p:spPr>
        </p:pic>
        <p:sp>
          <p:nvSpPr>
            <p:cNvPr id="13" name="TextBox 12">
              <a:extLst>
                <a:ext uri="{FF2B5EF4-FFF2-40B4-BE49-F238E27FC236}">
                  <a16:creationId xmlns:a16="http://schemas.microsoft.com/office/drawing/2014/main" id="{B30F714F-E79A-4A88-A592-C3C32CDA5597}"/>
                </a:ext>
              </a:extLst>
            </p:cNvPr>
            <p:cNvSpPr txBox="1"/>
            <p:nvPr/>
          </p:nvSpPr>
          <p:spPr>
            <a:xfrm>
              <a:off x="3645429" y="170805"/>
              <a:ext cx="2381101" cy="369332"/>
            </a:xfrm>
            <a:prstGeom prst="rect">
              <a:avLst/>
            </a:prstGeom>
            <a:noFill/>
          </p:spPr>
          <p:txBody>
            <a:bodyPr wrap="none" rtlCol="0">
              <a:spAutoFit/>
            </a:bodyPr>
            <a:lstStyle/>
            <a:p>
              <a:r>
                <a:rPr lang="it-IT" dirty="0">
                  <a:solidFill>
                    <a:schemeClr val="bg1"/>
                  </a:solidFill>
                </a:rPr>
                <a:t>FEATURE ENGINEERING</a:t>
              </a:r>
            </a:p>
          </p:txBody>
        </p:sp>
      </p:grpSp>
      <p:grpSp>
        <p:nvGrpSpPr>
          <p:cNvPr id="7" name="Group 6">
            <a:extLst>
              <a:ext uri="{FF2B5EF4-FFF2-40B4-BE49-F238E27FC236}">
                <a16:creationId xmlns:a16="http://schemas.microsoft.com/office/drawing/2014/main" id="{31A4EC0E-6385-4E41-9CF1-11265C110B35}"/>
              </a:ext>
            </a:extLst>
          </p:cNvPr>
          <p:cNvGrpSpPr/>
          <p:nvPr/>
        </p:nvGrpSpPr>
        <p:grpSpPr>
          <a:xfrm>
            <a:off x="2743200" y="4218141"/>
            <a:ext cx="2901376" cy="611634"/>
            <a:chOff x="6306124" y="63656"/>
            <a:chExt cx="2901376" cy="611634"/>
          </a:xfrm>
        </p:grpSpPr>
        <p:pic>
          <p:nvPicPr>
            <p:cNvPr id="17" name="Picture 16" descr="A picture containing table, game, room, computer&#10;&#10;Description automatically generated">
              <a:extLst>
                <a:ext uri="{FF2B5EF4-FFF2-40B4-BE49-F238E27FC236}">
                  <a16:creationId xmlns:a16="http://schemas.microsoft.com/office/drawing/2014/main" id="{CABFEF84-C513-43FC-A66C-EB5A7B99B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124" y="63656"/>
              <a:ext cx="2901376" cy="611634"/>
            </a:xfrm>
            <a:prstGeom prst="rect">
              <a:avLst/>
            </a:prstGeom>
          </p:spPr>
        </p:pic>
        <p:sp>
          <p:nvSpPr>
            <p:cNvPr id="14" name="TextBox 13">
              <a:extLst>
                <a:ext uri="{FF2B5EF4-FFF2-40B4-BE49-F238E27FC236}">
                  <a16:creationId xmlns:a16="http://schemas.microsoft.com/office/drawing/2014/main" id="{845E81BB-A346-475F-9C0D-B0941BD3B2C1}"/>
                </a:ext>
              </a:extLst>
            </p:cNvPr>
            <p:cNvSpPr txBox="1"/>
            <p:nvPr/>
          </p:nvSpPr>
          <p:spPr>
            <a:xfrm>
              <a:off x="6306124" y="180533"/>
              <a:ext cx="2709396" cy="369332"/>
            </a:xfrm>
            <a:prstGeom prst="rect">
              <a:avLst/>
            </a:prstGeom>
            <a:noFill/>
          </p:spPr>
          <p:txBody>
            <a:bodyPr wrap="none" rtlCol="0">
              <a:spAutoFit/>
            </a:bodyPr>
            <a:lstStyle/>
            <a:p>
              <a:r>
                <a:rPr lang="it-IT" dirty="0">
                  <a:solidFill>
                    <a:schemeClr val="bg1"/>
                  </a:solidFill>
                </a:rPr>
                <a:t>PIPELINING AND TRAINING</a:t>
              </a:r>
            </a:p>
          </p:txBody>
        </p:sp>
      </p:grpSp>
      <p:grpSp>
        <p:nvGrpSpPr>
          <p:cNvPr id="6" name="Group 5">
            <a:extLst>
              <a:ext uri="{FF2B5EF4-FFF2-40B4-BE49-F238E27FC236}">
                <a16:creationId xmlns:a16="http://schemas.microsoft.com/office/drawing/2014/main" id="{163C5077-DBC0-4891-A92A-8361CB0D3E9A}"/>
              </a:ext>
            </a:extLst>
          </p:cNvPr>
          <p:cNvGrpSpPr/>
          <p:nvPr/>
        </p:nvGrpSpPr>
        <p:grpSpPr>
          <a:xfrm>
            <a:off x="2069539" y="5251894"/>
            <a:ext cx="2901376" cy="611634"/>
            <a:chOff x="9217228" y="67930"/>
            <a:chExt cx="2901376" cy="611634"/>
          </a:xfrm>
        </p:grpSpPr>
        <p:pic>
          <p:nvPicPr>
            <p:cNvPr id="18" name="Picture 17" descr="A picture containing table, game, room, computer&#10;&#10;Description automatically generated">
              <a:extLst>
                <a:ext uri="{FF2B5EF4-FFF2-40B4-BE49-F238E27FC236}">
                  <a16:creationId xmlns:a16="http://schemas.microsoft.com/office/drawing/2014/main" id="{2D6CC889-CD8E-473C-90DF-C59162F94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228" y="67930"/>
              <a:ext cx="2901376" cy="611634"/>
            </a:xfrm>
            <a:prstGeom prst="rect">
              <a:avLst/>
            </a:prstGeom>
          </p:spPr>
        </p:pic>
        <p:sp>
          <p:nvSpPr>
            <p:cNvPr id="15" name="TextBox 14">
              <a:extLst>
                <a:ext uri="{FF2B5EF4-FFF2-40B4-BE49-F238E27FC236}">
                  <a16:creationId xmlns:a16="http://schemas.microsoft.com/office/drawing/2014/main" id="{FEEECE23-7901-4FE0-A081-169332001FD6}"/>
                </a:ext>
              </a:extLst>
            </p:cNvPr>
            <p:cNvSpPr txBox="1"/>
            <p:nvPr/>
          </p:nvSpPr>
          <p:spPr>
            <a:xfrm>
              <a:off x="10182591" y="189081"/>
              <a:ext cx="970650" cy="369332"/>
            </a:xfrm>
            <a:prstGeom prst="rect">
              <a:avLst/>
            </a:prstGeom>
            <a:noFill/>
          </p:spPr>
          <p:txBody>
            <a:bodyPr wrap="none" rtlCol="0">
              <a:spAutoFit/>
            </a:bodyPr>
            <a:lstStyle/>
            <a:p>
              <a:r>
                <a:rPr lang="it-IT" dirty="0">
                  <a:solidFill>
                    <a:schemeClr val="bg1"/>
                  </a:solidFill>
                </a:rPr>
                <a:t>RESULTS</a:t>
              </a:r>
            </a:p>
          </p:txBody>
        </p:sp>
      </p:grpSp>
      <p:sp>
        <p:nvSpPr>
          <p:cNvPr id="19" name="Rectangle 18">
            <a:extLst>
              <a:ext uri="{FF2B5EF4-FFF2-40B4-BE49-F238E27FC236}">
                <a16:creationId xmlns:a16="http://schemas.microsoft.com/office/drawing/2014/main" id="{CEFF2819-D9E0-4CAF-A591-92FD0A67B15F}"/>
              </a:ext>
            </a:extLst>
          </p:cNvPr>
          <p:cNvSpPr/>
          <p:nvPr/>
        </p:nvSpPr>
        <p:spPr>
          <a:xfrm>
            <a:off x="6390243" y="2150635"/>
            <a:ext cx="4823626" cy="2067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dirty="0">
                <a:solidFill>
                  <a:schemeClr val="bg2">
                    <a:lumMod val="25000"/>
                  </a:schemeClr>
                </a:solidFill>
              </a:rPr>
              <a:t>Using the libraries provided by </a:t>
            </a:r>
            <a:r>
              <a:rPr lang="en-US" dirty="0" err="1">
                <a:solidFill>
                  <a:schemeClr val="bg2">
                    <a:lumMod val="25000"/>
                  </a:schemeClr>
                </a:solidFill>
              </a:rPr>
              <a:t>MLlib</a:t>
            </a:r>
            <a:r>
              <a:rPr lang="en-US" dirty="0">
                <a:solidFill>
                  <a:schemeClr val="bg2">
                    <a:lumMod val="25000"/>
                  </a:schemeClr>
                </a:solidFill>
              </a:rPr>
              <a:t>, data will be used to build a supervised model to predict street danger lever.</a:t>
            </a:r>
          </a:p>
          <a:p>
            <a:pPr algn="just"/>
            <a:endParaRPr lang="en-US" dirty="0">
              <a:solidFill>
                <a:schemeClr val="bg2">
                  <a:lumMod val="25000"/>
                </a:schemeClr>
              </a:solidFill>
            </a:endParaRPr>
          </a:p>
          <a:p>
            <a:pPr marL="285750" indent="-285750" algn="just">
              <a:buFont typeface="Arial" panose="020B0604020202020204" pitchFamily="34" charset="0"/>
              <a:buChar char="•"/>
            </a:pPr>
            <a:r>
              <a:rPr lang="en-US" dirty="0">
                <a:solidFill>
                  <a:schemeClr val="bg2">
                    <a:lumMod val="25000"/>
                  </a:schemeClr>
                </a:solidFill>
              </a:rPr>
              <a:t>Data preparation</a:t>
            </a:r>
          </a:p>
          <a:p>
            <a:pPr marL="285750" indent="-285750" algn="just">
              <a:buFont typeface="Arial" panose="020B0604020202020204" pitchFamily="34" charset="0"/>
              <a:buChar char="•"/>
            </a:pPr>
            <a:r>
              <a:rPr lang="en-US" dirty="0">
                <a:solidFill>
                  <a:schemeClr val="bg2">
                    <a:lumMod val="25000"/>
                  </a:schemeClr>
                </a:solidFill>
              </a:rPr>
              <a:t>Pipelining</a:t>
            </a:r>
          </a:p>
          <a:p>
            <a:pPr marL="285750" indent="-285750" algn="just">
              <a:buFont typeface="Arial" panose="020B0604020202020204" pitchFamily="34" charset="0"/>
              <a:buChar char="•"/>
            </a:pPr>
            <a:r>
              <a:rPr lang="en-US" dirty="0">
                <a:solidFill>
                  <a:schemeClr val="bg2">
                    <a:lumMod val="25000"/>
                  </a:schemeClr>
                </a:solidFill>
              </a:rPr>
              <a:t>Training data</a:t>
            </a:r>
          </a:p>
          <a:p>
            <a:pPr algn="just"/>
            <a:endParaRPr lang="it-IT" dirty="0">
              <a:solidFill>
                <a:schemeClr val="bg2">
                  <a:lumMod val="25000"/>
                </a:schemeClr>
              </a:solidFill>
            </a:endParaRPr>
          </a:p>
        </p:txBody>
      </p:sp>
    </p:spTree>
    <p:extLst>
      <p:ext uri="{BB962C8B-B14F-4D97-AF65-F5344CB8AC3E}">
        <p14:creationId xmlns:p14="http://schemas.microsoft.com/office/powerpoint/2010/main" val="114572825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4257</TotalTime>
  <Words>2793</Words>
  <Application>Microsoft Office PowerPoint</Application>
  <PresentationFormat>Widescreen</PresentationFormat>
  <Paragraphs>621</Paragraphs>
  <Slides>34</Slides>
  <Notes>33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34</vt:i4>
      </vt:variant>
    </vt:vector>
  </HeadingPairs>
  <TitlesOfParts>
    <vt:vector size="42" baseType="lpstr">
      <vt:lpstr>Arial</vt:lpstr>
      <vt:lpstr>Calibri</vt:lpstr>
      <vt:lpstr>Calibri Light</vt:lpstr>
      <vt:lpstr>Cambria Math</vt:lpstr>
      <vt:lpstr>Wingdings</vt:lpstr>
      <vt:lpstr>1_Custom Design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Gabriele Favia</dc:creator>
  <cp:lastModifiedBy>Gabriele Favia</cp:lastModifiedBy>
  <cp:revision>166</cp:revision>
  <dcterms:created xsi:type="dcterms:W3CDTF">2020-04-24T18:01:43Z</dcterms:created>
  <dcterms:modified xsi:type="dcterms:W3CDTF">2020-06-04T09:38:57Z</dcterms:modified>
</cp:coreProperties>
</file>